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84" r:id="rId3"/>
    <p:sldId id="288" r:id="rId4"/>
    <p:sldId id="289" r:id="rId5"/>
    <p:sldId id="290" r:id="rId6"/>
    <p:sldId id="309" r:id="rId7"/>
    <p:sldId id="291" r:id="rId8"/>
    <p:sldId id="292" r:id="rId9"/>
    <p:sldId id="293" r:id="rId10"/>
    <p:sldId id="294" r:id="rId11"/>
    <p:sldId id="295" r:id="rId12"/>
    <p:sldId id="297" r:id="rId13"/>
    <p:sldId id="296" r:id="rId14"/>
    <p:sldId id="298" r:id="rId15"/>
    <p:sldId id="299" r:id="rId16"/>
    <p:sldId id="300" r:id="rId17"/>
    <p:sldId id="301" r:id="rId18"/>
    <p:sldId id="302" r:id="rId19"/>
    <p:sldId id="303" r:id="rId20"/>
    <p:sldId id="308" r:id="rId21"/>
    <p:sldId id="304" r:id="rId22"/>
    <p:sldId id="305" r:id="rId23"/>
    <p:sldId id="285" r:id="rId24"/>
    <p:sldId id="282" r:id="rId25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Le damos la bienvenida" id="{E75E278A-FF0E-49A4-B170-79828D63BBAD}">
          <p14:sldIdLst>
            <p14:sldId id="256"/>
          </p14:sldIdLst>
        </p14:section>
        <p14:section name="Diseñar, Transformación, Anotar, Trabajar en colaboración, Información" id="{B9B51309-D148-4332-87C2-07BE32FBCA3B}">
          <p14:sldIdLst>
            <p14:sldId id="284"/>
            <p14:sldId id="288"/>
            <p14:sldId id="289"/>
            <p14:sldId id="290"/>
            <p14:sldId id="309"/>
            <p14:sldId id="291"/>
            <p14:sldId id="292"/>
            <p14:sldId id="293"/>
            <p14:sldId id="294"/>
            <p14:sldId id="295"/>
            <p14:sldId id="297"/>
            <p14:sldId id="296"/>
            <p14:sldId id="298"/>
            <p14:sldId id="299"/>
            <p14:sldId id="300"/>
            <p14:sldId id="301"/>
            <p14:sldId id="302"/>
            <p14:sldId id="303"/>
            <p14:sldId id="308"/>
            <p14:sldId id="304"/>
            <p14:sldId id="305"/>
            <p14:sldId id="285"/>
          </p14:sldIdLst>
        </p14:section>
        <p14:section name="Obtener más información" id="{2CC34DB2-6590-42C0-AD4B-A04C6060184E}">
          <p14:sldIdLst>
            <p14:sldId id="28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24726"/>
    <a:srgbClr val="404040"/>
    <a:srgbClr val="FF9B45"/>
    <a:srgbClr val="DD462F"/>
    <a:srgbClr val="F8CFB6"/>
    <a:srgbClr val="F8CAB6"/>
    <a:srgbClr val="923922"/>
    <a:srgbClr val="F5F5F5"/>
    <a:srgbClr val="F2F2F2"/>
    <a:srgbClr val="D2B4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214" autoAdjust="0"/>
  </p:normalViewPr>
  <p:slideViewPr>
    <p:cSldViewPr snapToGrid="0">
      <p:cViewPr varScale="1">
        <p:scale>
          <a:sx n="69" d="100"/>
          <a:sy n="69" d="100"/>
        </p:scale>
        <p:origin x="684" y="6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9" d="100"/>
          <a:sy n="89" d="100"/>
        </p:scale>
        <p:origin x="176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1841983A-582F-4208-8A91-E9B0997C14F7}" type="datetime1">
              <a:rPr lang="es-ES" smtClean="0"/>
              <a:t>30/09/2019</a:t>
            </a:fld>
            <a:endParaRPr lang="es-ES" dirty="0"/>
          </a:p>
        </p:txBody>
      </p:sp>
      <p:sp>
        <p:nvSpPr>
          <p:cNvPr id="4" name="Marcador de posición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C679768-A2FC-4D08-91F6-8DCE6C566B36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302551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3" name="Marcador de posición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67DFEF1F-C9E1-4700-A605-C91244FA2371}" type="datetime1">
              <a:rPr lang="es-ES" noProof="0" smtClean="0"/>
              <a:t>30/09/2019</a:t>
            </a:fld>
            <a:endParaRPr lang="es-ES" noProof="0" dirty="0"/>
          </a:p>
        </p:txBody>
      </p:sp>
      <p:sp>
        <p:nvSpPr>
          <p:cNvPr id="4" name="Marcador de posición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 dirty="0"/>
              <a:t>Haga clic para modificar los estilos de texto del patrón</a:t>
            </a:r>
          </a:p>
          <a:p>
            <a:pPr lvl="1" rtl="0"/>
            <a:r>
              <a:rPr lang="es-ES" noProof="0" dirty="0"/>
              <a:t>Segundo nivel</a:t>
            </a:r>
          </a:p>
          <a:p>
            <a:pPr lvl="2" rtl="0"/>
            <a:r>
              <a:rPr lang="es-ES" noProof="0" dirty="0"/>
              <a:t>Tercer nivel</a:t>
            </a:r>
          </a:p>
          <a:p>
            <a:pPr lvl="3" rtl="0"/>
            <a:r>
              <a:rPr lang="es-ES" noProof="0" dirty="0"/>
              <a:t>Cuarto nivel</a:t>
            </a:r>
          </a:p>
          <a:p>
            <a:pPr lvl="4" rtl="0"/>
            <a:r>
              <a:rPr lang="es-ES" noProof="0" dirty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F61EA0F-A667-4B49-8422-0062BC55E249}" type="slidenum">
              <a:rPr lang="es-ES" noProof="0" smtClean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338191029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1176981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737736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55189953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6345282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154271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471205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1037046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50133820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0051560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5138550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19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540419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00168175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20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2476216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21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90343605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22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1119164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r>
              <a:rPr lang="es-ES" dirty="0"/>
              <a:t>En el modo Presentación con diapositivas, seleccione las flechas para visitar los vínculos.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 rtlCol="0"/>
          <a:lstStyle/>
          <a:p>
            <a:pPr rtl="0"/>
            <a:fld id="{DF61EA0F-A667-4B49-8422-0062BC55E249}" type="slidenum">
              <a:rPr lang="es-ES" smtClean="0"/>
              <a:t>24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4217808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829866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657659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5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2878943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6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8396387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7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888508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8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3843663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posición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DF61EA0F-A667-4B49-8422-0062BC55E249}" type="slidenum">
              <a:rPr lang="es-ES" smtClean="0"/>
              <a:t>9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793033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7185494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 dirty="0"/>
          </a:p>
        </p:txBody>
      </p:sp>
      <p:cxnSp>
        <p:nvCxnSpPr>
          <p:cNvPr id="12" name="Conector recto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521207" y="448056"/>
            <a:ext cx="6877119" cy="640080"/>
          </a:xfrm>
        </p:spPr>
        <p:txBody>
          <a:bodyPr rtlCol="0" anchor="b" anchorCtr="0">
            <a:normAutofit/>
          </a:bodyPr>
          <a:lstStyle>
            <a:lvl1pPr>
              <a:defRPr sz="2800">
                <a:solidFill>
                  <a:schemeClr val="bg2">
                    <a:lumMod val="25000"/>
                  </a:schemeClr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3" name="Marcador de posición de contenido 2"/>
          <p:cNvSpPr>
            <a:spLocks noGrp="1"/>
          </p:cNvSpPr>
          <p:nvPr>
            <p:ph sz="quarter" idx="10"/>
          </p:nvPr>
        </p:nvSpPr>
        <p:spPr>
          <a:xfrm>
            <a:off x="539496" y="1435608"/>
            <a:ext cx="44165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  <a:endParaRPr lang="es-ES" noProof="0" dirty="0"/>
          </a:p>
        </p:txBody>
      </p:sp>
      <p:sp>
        <p:nvSpPr>
          <p:cNvPr id="6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0F688C1-4093-445A-ACFD-68D29C72B492}" type="datetime1">
              <a:rPr lang="es-ES" noProof="0" smtClean="0"/>
              <a:t>30/09/2019</a:t>
            </a:fld>
            <a:endParaRPr lang="es-ES" noProof="0" dirty="0"/>
          </a:p>
        </p:txBody>
      </p:sp>
      <p:sp>
        <p:nvSpPr>
          <p:cNvPr id="7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8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192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2185836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ángulo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 dirty="0"/>
          </a:p>
        </p:txBody>
      </p:sp>
      <p:sp>
        <p:nvSpPr>
          <p:cNvPr id="10" name="Rectángulo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rgbClr val="D247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s-ES" sz="1800" noProof="0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 rtlCol="0"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  <a:endParaRPr lang="es-ES" noProof="0" dirty="0"/>
          </a:p>
        </p:txBody>
      </p:sp>
      <p:sp>
        <p:nvSpPr>
          <p:cNvPr id="7" name="Marcador de contenido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Haga clic para modificar los estilos de texto del patrón</a:t>
            </a:r>
          </a:p>
          <a:p>
            <a:pPr marL="0" lvl="1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Segundo nivel</a:t>
            </a:r>
          </a:p>
          <a:p>
            <a:pPr marL="0" lvl="2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Tercer nivel</a:t>
            </a:r>
          </a:p>
          <a:p>
            <a:pPr marL="0" lvl="3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Cuarto nivel</a:t>
            </a:r>
          </a:p>
          <a:p>
            <a:pPr marL="0" lvl="4" indent="0" rtl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s-ES" noProof="0"/>
              <a:t>Quinto nivel</a:t>
            </a:r>
            <a:endParaRPr lang="es-ES" noProof="0" dirty="0"/>
          </a:p>
        </p:txBody>
      </p:sp>
    </p:spTree>
    <p:extLst>
      <p:ext uri="{BB962C8B-B14F-4D97-AF65-F5344CB8AC3E}">
        <p14:creationId xmlns:p14="http://schemas.microsoft.com/office/powerpoint/2010/main" val="133565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 rtl="0"/>
            <a:endParaRPr lang="es-ES" sz="1800" noProof="0" dirty="0"/>
          </a:p>
        </p:txBody>
      </p:sp>
      <p:sp>
        <p:nvSpPr>
          <p:cNvPr id="2" name="Marcador de posición de título 1"/>
          <p:cNvSpPr>
            <a:spLocks noGrp="1"/>
          </p:cNvSpPr>
          <p:nvPr>
            <p:ph type="title"/>
          </p:nvPr>
        </p:nvSpPr>
        <p:spPr>
          <a:xfrm>
            <a:off x="521208" y="448056"/>
            <a:ext cx="6876288" cy="64008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 rtl="0"/>
            <a:r>
              <a:rPr lang="es-ES" noProof="0" dirty="0"/>
              <a:t>Haga clic para modificar el estilo de título del patrón</a:t>
            </a:r>
          </a:p>
        </p:txBody>
      </p:sp>
      <p:sp>
        <p:nvSpPr>
          <p:cNvPr id="3" name="Marcador de posición de texto 2"/>
          <p:cNvSpPr>
            <a:spLocks noGrp="1"/>
          </p:cNvSpPr>
          <p:nvPr>
            <p:ph type="body" idx="1"/>
          </p:nvPr>
        </p:nvSpPr>
        <p:spPr>
          <a:xfrm>
            <a:off x="539496" y="1435608"/>
            <a:ext cx="4416552" cy="39776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 dirty="0"/>
              <a:t>Editar estilos de texto del patrón</a:t>
            </a:r>
          </a:p>
          <a:p>
            <a:pPr marL="228600" lvl="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s-ES" noProof="0" dirty="0"/>
              <a:t>Segundo nivel</a:t>
            </a:r>
          </a:p>
          <a:p>
            <a:pPr marL="685800" lvl="1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s-ES" noProof="0" dirty="0"/>
              <a:t>Tercer nivel</a:t>
            </a:r>
          </a:p>
          <a:p>
            <a:pPr marL="1143000" lvl="2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s-ES" noProof="0" dirty="0"/>
              <a:t>Cuarto nivel</a:t>
            </a:r>
          </a:p>
          <a:p>
            <a:pPr marL="1600200" lvl="3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</a:pPr>
            <a:r>
              <a:rPr lang="es-ES" noProof="0" dirty="0"/>
              <a:t>Quinto nivel</a:t>
            </a:r>
          </a:p>
        </p:txBody>
      </p:sp>
      <p:sp>
        <p:nvSpPr>
          <p:cNvPr id="4" name="Marcador de posición de fecha 3"/>
          <p:cNvSpPr>
            <a:spLocks noGrp="1"/>
          </p:cNvSpPr>
          <p:nvPr>
            <p:ph type="dt" sz="half" idx="2"/>
          </p:nvPr>
        </p:nvSpPr>
        <p:spPr>
          <a:xfrm>
            <a:off x="539496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01A97882-8C28-45FD-93DE-FDF0DF4E2031}" type="datetime1">
              <a:rPr lang="es-ES" noProof="0" smtClean="0"/>
              <a:t>30/09/2019</a:t>
            </a:fld>
            <a:endParaRPr lang="es-ES" noProof="0" dirty="0"/>
          </a:p>
        </p:txBody>
      </p:sp>
      <p:sp>
        <p:nvSpPr>
          <p:cNvPr id="5" name="Marcador de posición de pie de página 4"/>
          <p:cNvSpPr>
            <a:spLocks noGrp="1"/>
          </p:cNvSpPr>
          <p:nvPr>
            <p:ph type="ftr" sz="quarter" idx="3"/>
          </p:nvPr>
        </p:nvSpPr>
        <p:spPr>
          <a:xfrm>
            <a:off x="4648200" y="62039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endParaRPr lang="es-ES" noProof="0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375904" y="6203952"/>
            <a:ext cx="3276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rtl="0"/>
            <a:fld id="{9860EDB8-5305-433F-BE41-D7A86D811DB3}" type="slidenum">
              <a:rPr lang="es-ES" noProof="0" smtClean="0"/>
              <a:pPr rtl="0"/>
              <a:t>‹Nº›</a:t>
            </a:fld>
            <a:endParaRPr lang="es-ES" noProof="0" dirty="0"/>
          </a:p>
        </p:txBody>
      </p:sp>
      <p:cxnSp>
        <p:nvCxnSpPr>
          <p:cNvPr id="8" name="Conector recto 7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rgbClr val="D247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6754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Tx/>
        <a:buNone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1pPr>
      <a:lvl2pPr marL="228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0574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6pPr>
      <a:lvl7pPr marL="25146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7pPr>
      <a:lvl8pPr marL="2971800" indent="-228600" algn="l" defTabSz="914400" rtl="0" eaLnBrk="1" latinLnBrk="0" hangingPunct="1">
        <a:lnSpc>
          <a:spcPct val="150000"/>
        </a:lnSpc>
        <a:spcBef>
          <a:spcPts val="1000"/>
        </a:spcBef>
        <a:spcAft>
          <a:spcPts val="1200"/>
        </a:spcAft>
        <a:buFont typeface="Arial" panose="020B0604020202020204" pitchFamily="34" charset="0"/>
        <a:buChar char="•"/>
        <a:defRPr lang="en-US" sz="1200" kern="1200" dirty="0" smtClean="0">
          <a:solidFill>
            <a:schemeClr val="tx1"/>
          </a:solidFill>
          <a:latin typeface="+mn-lt"/>
          <a:ea typeface="+mn-ea"/>
          <a:cs typeface="+mn-cs"/>
        </a:defRPr>
      </a:lvl8pPr>
      <a:lvl9pPr marL="3429000" indent="-228600" algn="l" defTabSz="914400" rtl="0" eaLnBrk="1" latinLnBrk="0" hangingPunct="1">
        <a:lnSpc>
          <a:spcPct val="90000"/>
        </a:lnSpc>
        <a:spcBef>
          <a:spcPct val="300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cbi.nlm.nih.gov/pmc/articles/PMC4952628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://go.microsoft.com/fwlink/?LinkId=617172" TargetMode="Externa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838200" y="1731818"/>
            <a:ext cx="10515600" cy="1820106"/>
          </a:xfrm>
        </p:spPr>
        <p:txBody>
          <a:bodyPr rtlCol="0" anchor="ctr" anchorCtr="0">
            <a:normAutofit/>
          </a:bodyPr>
          <a:lstStyle/>
          <a:p>
            <a:r>
              <a:rPr lang="es-AR" sz="4400" b="1" dirty="0">
                <a:solidFill>
                  <a:schemeClr val="bg1"/>
                </a:solidFill>
              </a:rPr>
              <a:t>Estilos y normas de citas y referencias bibliográficas vs. normas de catalogación: </a:t>
            </a:r>
            <a:endParaRPr lang="es-ES" sz="4400" dirty="0">
              <a:solidFill>
                <a:schemeClr val="bg1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4294967295"/>
          </p:nvPr>
        </p:nvSpPr>
        <p:spPr>
          <a:xfrm>
            <a:off x="907283" y="3242937"/>
            <a:ext cx="9582736" cy="1137793"/>
          </a:xfrm>
        </p:spPr>
        <p:txBody>
          <a:bodyPr rtlCol="0">
            <a:normAutofit/>
          </a:bodyPr>
          <a:lstStyle/>
          <a:p>
            <a:r>
              <a:rPr lang="es-AR" sz="2400" dirty="0">
                <a:solidFill>
                  <a:schemeClr val="bg1"/>
                </a:solidFill>
              </a:rPr>
              <a:t>aportes críticos centrados en el usuario</a:t>
            </a:r>
            <a:endParaRPr lang="es-ES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924F79AF-09B4-45C5-8391-3E8F8345D6FC}"/>
              </a:ext>
            </a:extLst>
          </p:cNvPr>
          <p:cNvSpPr txBox="1"/>
          <p:nvPr/>
        </p:nvSpPr>
        <p:spPr>
          <a:xfrm>
            <a:off x="838200" y="520618"/>
            <a:ext cx="888076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2000" b="1" dirty="0">
                <a:solidFill>
                  <a:schemeClr val="bg1"/>
                </a:solidFill>
              </a:rPr>
              <a:t>VII Encuentro Nacional de Catalogadores</a:t>
            </a:r>
            <a:endParaRPr lang="es-AR" sz="2000" dirty="0">
              <a:solidFill>
                <a:schemeClr val="bg1"/>
              </a:solidFill>
            </a:endParaRPr>
          </a:p>
          <a:p>
            <a:r>
              <a:rPr lang="es-AR" sz="2000" b="1" dirty="0">
                <a:solidFill>
                  <a:schemeClr val="bg1"/>
                </a:solidFill>
              </a:rPr>
              <a:t>“Actualidad y perspectivas de los servicios técnicos en la Argentina”</a:t>
            </a:r>
            <a:endParaRPr lang="es-AR" sz="2000" dirty="0">
              <a:solidFill>
                <a:schemeClr val="bg1"/>
              </a:solidFill>
            </a:endParaRPr>
          </a:p>
          <a:p>
            <a:r>
              <a:rPr lang="es-AR" sz="2000" dirty="0">
                <a:solidFill>
                  <a:schemeClr val="bg1"/>
                </a:solidFill>
              </a:rPr>
              <a:t>Octubre 2019</a:t>
            </a:r>
          </a:p>
          <a:p>
            <a:br>
              <a:rPr lang="es-AR" sz="2000" dirty="0">
                <a:solidFill>
                  <a:schemeClr val="bg1"/>
                </a:solidFill>
              </a:rPr>
            </a:br>
            <a:endParaRPr lang="es-AR" sz="2000" dirty="0">
              <a:solidFill>
                <a:schemeClr val="bg1"/>
              </a:solidFill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2CDCB3AD-EE4D-454F-A514-2E5657CAD8FD}"/>
              </a:ext>
            </a:extLst>
          </p:cNvPr>
          <p:cNvSpPr txBox="1"/>
          <p:nvPr/>
        </p:nvSpPr>
        <p:spPr>
          <a:xfrm>
            <a:off x="907283" y="5210222"/>
            <a:ext cx="4717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dirty="0" err="1">
                <a:solidFill>
                  <a:schemeClr val="bg1"/>
                </a:solidFill>
              </a:rPr>
              <a:t>Mgter</a:t>
            </a:r>
            <a:r>
              <a:rPr lang="es-ES" sz="2400" dirty="0">
                <a:solidFill>
                  <a:schemeClr val="bg1"/>
                </a:solidFill>
              </a:rPr>
              <a:t>. Sandra Gisela Martín</a:t>
            </a:r>
            <a:endParaRPr lang="es-AR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8077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016000" y="1303492"/>
            <a:ext cx="10697029" cy="533400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dirty="0"/>
              <a:t>The </a:t>
            </a:r>
            <a:r>
              <a:rPr lang="es-AR" sz="1800" b="1" dirty="0"/>
              <a:t>Chicago </a:t>
            </a:r>
            <a:r>
              <a:rPr lang="es-AR" sz="1800" dirty="0"/>
              <a:t>Manual of Style </a:t>
            </a:r>
            <a:r>
              <a:rPr lang="es-AR" sz="1800" dirty="0">
                <a:solidFill>
                  <a:srgbClr val="0070C0"/>
                </a:solidFill>
              </a:rPr>
              <a:t>(multidisciplinar) (editores) </a:t>
            </a:r>
            <a:r>
              <a:rPr lang="es-AR" sz="1800" dirty="0"/>
              <a:t>y </a:t>
            </a:r>
            <a:r>
              <a:rPr lang="es-AR" sz="1800" b="1" dirty="0"/>
              <a:t>Turabian</a:t>
            </a:r>
            <a:r>
              <a:rPr lang="es-AR" sz="1800" dirty="0"/>
              <a:t> Style </a:t>
            </a:r>
            <a:r>
              <a:rPr lang="es-AR" sz="1800" dirty="0">
                <a:solidFill>
                  <a:srgbClr val="0070C0"/>
                </a:solidFill>
              </a:rPr>
              <a:t>(multidiciplinar) (escritores)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dirty="0"/>
              <a:t>Estilo </a:t>
            </a:r>
            <a:r>
              <a:rPr lang="es-AR" sz="1800" b="1" dirty="0"/>
              <a:t>Harvard </a:t>
            </a:r>
            <a:r>
              <a:rPr lang="es-AR" sz="1800" dirty="0">
                <a:solidFill>
                  <a:srgbClr val="0070C0"/>
                </a:solidFill>
              </a:rPr>
              <a:t>(física, ciencias naturales y ciencias sociales)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b="1" dirty="0"/>
              <a:t>MLA </a:t>
            </a:r>
            <a:r>
              <a:rPr lang="es-AR" sz="1800" dirty="0"/>
              <a:t>Modern Language Association of America </a:t>
            </a:r>
            <a:r>
              <a:rPr lang="es-AR" sz="1800" dirty="0">
                <a:solidFill>
                  <a:srgbClr val="0070C0"/>
                </a:solidFill>
              </a:rPr>
              <a:t>(literatura y humanidades)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b="1" dirty="0"/>
              <a:t>APA</a:t>
            </a:r>
            <a:r>
              <a:rPr lang="es-AR" sz="1800" dirty="0"/>
              <a:t> American Psychological Association </a:t>
            </a:r>
            <a:r>
              <a:rPr lang="es-AR" sz="1800" dirty="0">
                <a:solidFill>
                  <a:srgbClr val="0070C0"/>
                </a:solidFill>
              </a:rPr>
              <a:t>(psicología y ciencias sociales)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b="1" dirty="0"/>
              <a:t>AMA</a:t>
            </a:r>
            <a:r>
              <a:rPr lang="es-AR" sz="1800" dirty="0"/>
              <a:t> American Medical Association Style Manual </a:t>
            </a:r>
            <a:r>
              <a:rPr lang="es-AR" sz="1800" dirty="0">
                <a:solidFill>
                  <a:srgbClr val="0070C0"/>
                </a:solidFill>
              </a:rPr>
              <a:t>(medicina)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dirty="0"/>
              <a:t>Estilo </a:t>
            </a:r>
            <a:r>
              <a:rPr lang="es-AR" sz="1800" b="1" dirty="0"/>
              <a:t>Vancouver.</a:t>
            </a:r>
            <a:r>
              <a:rPr lang="es-AR" sz="1800" dirty="0"/>
              <a:t> CIERM</a:t>
            </a:r>
            <a:r>
              <a:rPr lang="es-AR" sz="1800" dirty="0">
                <a:solidFill>
                  <a:srgbClr val="0070C0"/>
                </a:solidFill>
              </a:rPr>
              <a:t>. (ciencias de la salud)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b="1" dirty="0"/>
              <a:t>CSE</a:t>
            </a:r>
            <a:r>
              <a:rPr lang="es-AR" sz="1800" dirty="0"/>
              <a:t> (Council of Science Editors) Style. Anteriormente CBE (Council of Biology) </a:t>
            </a:r>
            <a:r>
              <a:rPr lang="es-AR" sz="1800" dirty="0">
                <a:solidFill>
                  <a:srgbClr val="0070C0"/>
                </a:solidFill>
              </a:rPr>
              <a:t>(biología)</a:t>
            </a:r>
          </a:p>
          <a:p>
            <a:pPr marL="285750" indent="-285750" fontAlgn="base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dirty="0"/>
              <a:t>The </a:t>
            </a:r>
            <a:r>
              <a:rPr lang="es-AR" sz="1800" b="1" dirty="0"/>
              <a:t>ACS</a:t>
            </a:r>
            <a:r>
              <a:rPr lang="es-AR" sz="1800" dirty="0"/>
              <a:t> Style Guide. American Chemical Society </a:t>
            </a:r>
            <a:r>
              <a:rPr lang="es-AR" sz="1800" dirty="0">
                <a:solidFill>
                  <a:srgbClr val="0070C0"/>
                </a:solidFill>
              </a:rPr>
              <a:t>(química)</a:t>
            </a:r>
          </a:p>
          <a:p>
            <a:pPr marL="285750" indent="-285750">
              <a:lnSpc>
                <a:spcPct val="100000"/>
              </a:lnSpc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1800" b="1" dirty="0"/>
              <a:t>IEEE </a:t>
            </a:r>
            <a:r>
              <a:rPr lang="es-AR" sz="1800" dirty="0"/>
              <a:t>Style </a:t>
            </a:r>
            <a:r>
              <a:rPr lang="es-AR" sz="1800" dirty="0">
                <a:solidFill>
                  <a:srgbClr val="0070C0"/>
                </a:solidFill>
              </a:rPr>
              <a:t>(ingenierías)</a:t>
            </a:r>
            <a:endParaRPr lang="es-ES" sz="1800" dirty="0">
              <a:solidFill>
                <a:srgbClr val="0070C0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662928" y="543652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707805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ESTILOS</a:t>
            </a:r>
          </a:p>
        </p:txBody>
      </p:sp>
    </p:spTree>
    <p:extLst>
      <p:ext uri="{BB962C8B-B14F-4D97-AF65-F5344CB8AC3E}">
        <p14:creationId xmlns:p14="http://schemas.microsoft.com/office/powerpoint/2010/main" val="2750540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4"/>
            <a:ext cx="9247423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2800" dirty="0"/>
              <a:t>Programas que permiten </a:t>
            </a:r>
            <a:r>
              <a:rPr lang="es-AR" sz="2800" dirty="0">
                <a:solidFill>
                  <a:srgbClr val="0070C0"/>
                </a:solidFill>
              </a:rPr>
              <a:t>recopilar, almacenar, organizar y compartir  referencias bibliográficas </a:t>
            </a:r>
            <a:r>
              <a:rPr lang="es-AR" sz="2800" dirty="0"/>
              <a:t>recuperadas durante la búsqueda de información. A partir de los datos acumulados permiten elaborar bibliografías en distintos estilos o normas de citación.</a:t>
            </a:r>
          </a:p>
          <a:p>
            <a:br>
              <a:rPr lang="es-AR" sz="2800" dirty="0"/>
            </a:br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  <a:p>
            <a:r>
              <a:rPr lang="es-ES" sz="2800" dirty="0">
                <a:solidFill>
                  <a:prstClr val="black">
                    <a:lumMod val="75000"/>
                    <a:lumOff val="25000"/>
                  </a:prstClr>
                </a:solidFill>
                <a:cs typeface="Segoe UI" panose="020B0502040204020203" pitchFamily="34" charset="0"/>
              </a:rPr>
              <a:t> </a:t>
            </a: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GESTORES BIBLIOGRÁFICOS</a:t>
            </a: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</p:spTree>
    <p:extLst>
      <p:ext uri="{BB962C8B-B14F-4D97-AF65-F5344CB8AC3E}">
        <p14:creationId xmlns:p14="http://schemas.microsoft.com/office/powerpoint/2010/main" val="3554166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5" y="2391044"/>
            <a:ext cx="3306272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2400" dirty="0"/>
              <a:t>                  = 9.460</a:t>
            </a:r>
          </a:p>
          <a:p>
            <a:endParaRPr lang="es-AR" sz="2400" dirty="0"/>
          </a:p>
          <a:p>
            <a:r>
              <a:rPr lang="es-AR" sz="2400" dirty="0"/>
              <a:t>                  = 8.000 </a:t>
            </a:r>
          </a:p>
          <a:p>
            <a:endParaRPr lang="es-AR" sz="2400" dirty="0"/>
          </a:p>
          <a:p>
            <a:r>
              <a:rPr lang="es-AR" sz="2400" dirty="0"/>
              <a:t>                  = 4.263</a:t>
            </a:r>
          </a:p>
          <a:p>
            <a:br>
              <a:rPr lang="es-AR" sz="2400" dirty="0"/>
            </a:br>
            <a:br>
              <a:rPr lang="es-AR" sz="2400" dirty="0"/>
            </a:br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  <a:p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  <a:cs typeface="Segoe UI" panose="020B0502040204020203" pitchFamily="34" charset="0"/>
              </a:rPr>
              <a:t> </a:t>
            </a: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GESTORES BIBLIOGRÁFICOS</a:t>
            </a: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  <p:sp>
        <p:nvSpPr>
          <p:cNvPr id="9" name="Marcador de contenido 4">
            <a:extLst>
              <a:ext uri="{FF2B5EF4-FFF2-40B4-BE49-F238E27FC236}">
                <a16:creationId xmlns:a16="http://schemas.microsoft.com/office/drawing/2014/main" id="{EB0F72A0-F9E2-4C03-9AA6-4C3B43BC40B6}"/>
              </a:ext>
            </a:extLst>
          </p:cNvPr>
          <p:cNvSpPr txBox="1">
            <a:spLocks/>
          </p:cNvSpPr>
          <p:nvPr/>
        </p:nvSpPr>
        <p:spPr>
          <a:xfrm>
            <a:off x="5269272" y="2411205"/>
            <a:ext cx="6472785" cy="3893915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lnSpc>
                <a:spcPct val="100000"/>
              </a:lnSpc>
              <a:buClr>
                <a:srgbClr val="C00000"/>
              </a:buClr>
              <a:buSzPct val="114000"/>
              <a:buFont typeface="Wingdings 2" panose="05020102010507070707" pitchFamily="18" charset="2"/>
              <a:buChar char=""/>
            </a:pPr>
            <a:r>
              <a:rPr lang="es-AR" sz="2400" dirty="0"/>
              <a:t>¿tiene sentido y se justifica  la existencia de semejante cantidad de estilos? </a:t>
            </a:r>
          </a:p>
          <a:p>
            <a:pPr marL="342900" indent="-342900">
              <a:lnSpc>
                <a:spcPct val="100000"/>
              </a:lnSpc>
              <a:buClr>
                <a:srgbClr val="C00000"/>
              </a:buClr>
              <a:buSzPct val="114000"/>
              <a:buFont typeface="Wingdings 2" panose="05020102010507070707" pitchFamily="18" charset="2"/>
              <a:buChar char=""/>
            </a:pPr>
            <a:r>
              <a:rPr lang="es-AR" sz="2400" dirty="0"/>
              <a:t>¿qué diferencias existe entre tantos estilos y normas? ¿qué piensan los usuarios al respecto? </a:t>
            </a:r>
          </a:p>
          <a:p>
            <a:pPr marL="342900" indent="-342900">
              <a:lnSpc>
                <a:spcPct val="100000"/>
              </a:lnSpc>
              <a:buClr>
                <a:srgbClr val="C00000"/>
              </a:buClr>
              <a:buSzPct val="114000"/>
              <a:buFont typeface="Wingdings 2" panose="05020102010507070707" pitchFamily="18" charset="2"/>
              <a:buChar char=""/>
            </a:pPr>
            <a:r>
              <a:rPr lang="es-AR" sz="2400" dirty="0"/>
              <a:t>¿qué pasaría si las bibliotecas tuvieran 9.000 normas de catalogación? </a:t>
            </a:r>
          </a:p>
          <a:p>
            <a:pPr marL="342900" indent="-342900">
              <a:lnSpc>
                <a:spcPct val="100000"/>
              </a:lnSpc>
              <a:buClr>
                <a:srgbClr val="C00000"/>
              </a:buClr>
              <a:buSzPct val="114000"/>
              <a:buFont typeface="Wingdings 2" panose="05020102010507070707" pitchFamily="18" charset="2"/>
              <a:buChar char=""/>
            </a:pPr>
            <a:r>
              <a:rPr lang="es-AR" sz="2400" dirty="0"/>
              <a:t>¿qué pensarían los bibliotecarios?</a:t>
            </a:r>
          </a:p>
          <a:p>
            <a:br>
              <a:rPr lang="es-AR" sz="2400" dirty="0"/>
            </a:br>
            <a:br>
              <a:rPr lang="es-AR" sz="2400" dirty="0"/>
            </a:br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  <a:p>
            <a:r>
              <a:rPr lang="es-ES" sz="2400" dirty="0">
                <a:solidFill>
                  <a:prstClr val="black">
                    <a:lumMod val="75000"/>
                    <a:lumOff val="25000"/>
                  </a:prstClr>
                </a:solidFill>
                <a:cs typeface="Segoe UI" panose="020B0502040204020203" pitchFamily="34" charset="0"/>
              </a:rPr>
              <a:t> </a:t>
            </a:r>
          </a:p>
        </p:txBody>
      </p:sp>
      <p:pic>
        <p:nvPicPr>
          <p:cNvPr id="2050" name="Picture 2" descr="Resultado de imagen para zotero">
            <a:extLst>
              <a:ext uri="{FF2B5EF4-FFF2-40B4-BE49-F238E27FC236}">
                <a16:creationId xmlns:a16="http://schemas.microsoft.com/office/drawing/2014/main" id="{BF3C196A-DD05-492C-9BEB-D927C93353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9444" y="2543799"/>
            <a:ext cx="819683" cy="819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Resultado de imagen para mendeley">
            <a:extLst>
              <a:ext uri="{FF2B5EF4-FFF2-40B4-BE49-F238E27FC236}">
                <a16:creationId xmlns:a16="http://schemas.microsoft.com/office/drawing/2014/main" id="{55C05757-76AA-4197-8964-3B5BD6B10E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834" y="3940380"/>
            <a:ext cx="680293" cy="6802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4" name="Picture 6" descr="Resultado de imagen para refworks">
            <a:extLst>
              <a:ext uri="{FF2B5EF4-FFF2-40B4-BE49-F238E27FC236}">
                <a16:creationId xmlns:a16="http://schemas.microsoft.com/office/drawing/2014/main" id="{D6977194-2691-42F2-8136-48919FBAE6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8834" y="5314022"/>
            <a:ext cx="2000559" cy="5102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echa: a la derecha 1">
            <a:extLst>
              <a:ext uri="{FF2B5EF4-FFF2-40B4-BE49-F238E27FC236}">
                <a16:creationId xmlns:a16="http://schemas.microsoft.com/office/drawing/2014/main" id="{5D46AF6B-5C8D-4122-ADE9-241733A6A670}"/>
              </a:ext>
            </a:extLst>
          </p:cNvPr>
          <p:cNvSpPr/>
          <p:nvPr/>
        </p:nvSpPr>
        <p:spPr>
          <a:xfrm>
            <a:off x="192764" y="3754582"/>
            <a:ext cx="1195797" cy="10518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b="1" dirty="0"/>
              <a:t>Estilos</a:t>
            </a:r>
            <a:endParaRPr lang="es-AR" b="1" dirty="0"/>
          </a:p>
        </p:txBody>
      </p:sp>
    </p:spTree>
    <p:extLst>
      <p:ext uri="{BB962C8B-B14F-4D97-AF65-F5344CB8AC3E}">
        <p14:creationId xmlns:p14="http://schemas.microsoft.com/office/powerpoint/2010/main" val="160367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863890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Estilos/normas de citación vs normas catalogación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F52D5FB-2345-470E-B989-8A068F5A4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01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5AFBDFE3-9423-47AD-9920-6ABEBEB2AE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4531795"/>
              </p:ext>
            </p:extLst>
          </p:nvPr>
        </p:nvGraphicFramePr>
        <p:xfrm>
          <a:off x="1033235" y="1335541"/>
          <a:ext cx="9852480" cy="5422690"/>
        </p:xfrm>
        <a:graphic>
          <a:graphicData uri="http://schemas.openxmlformats.org/drawingml/2006/table">
            <a:tbl>
              <a:tblPr/>
              <a:tblGrid>
                <a:gridCol w="3284160">
                  <a:extLst>
                    <a:ext uri="{9D8B030D-6E8A-4147-A177-3AD203B41FA5}">
                      <a16:colId xmlns:a16="http://schemas.microsoft.com/office/drawing/2014/main" val="4194209372"/>
                    </a:ext>
                  </a:extLst>
                </a:gridCol>
                <a:gridCol w="3284160">
                  <a:extLst>
                    <a:ext uri="{9D8B030D-6E8A-4147-A177-3AD203B41FA5}">
                      <a16:colId xmlns:a16="http://schemas.microsoft.com/office/drawing/2014/main" val="878176757"/>
                    </a:ext>
                  </a:extLst>
                </a:gridCol>
                <a:gridCol w="3284160">
                  <a:extLst>
                    <a:ext uri="{9D8B030D-6E8A-4147-A177-3AD203B41FA5}">
                      <a16:colId xmlns:a16="http://schemas.microsoft.com/office/drawing/2014/main" val="78134557"/>
                    </a:ext>
                  </a:extLst>
                </a:gridCol>
              </a:tblGrid>
              <a:tr h="1033015">
                <a:tc>
                  <a:txBody>
                    <a:bodyPr/>
                    <a:lstStyle/>
                    <a:p>
                      <a:pPr fontAlgn="t"/>
                      <a:br>
                        <a:rPr lang="es-AR" sz="2400" dirty="0">
                          <a:solidFill>
                            <a:srgbClr val="C00000"/>
                          </a:solidFill>
                          <a:effectLst/>
                        </a:rPr>
                      </a:br>
                      <a:endParaRPr lang="es-AR" sz="24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Estilos y normas de citación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Normas de catalogación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7448751"/>
                  </a:ext>
                </a:extLst>
              </a:tr>
              <a:tr h="130276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¿Quién los usa?</a:t>
                      </a:r>
                      <a:endParaRPr lang="es-AR" sz="240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autores</a:t>
                      </a:r>
                      <a:endParaRPr lang="pt-BR" sz="20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editores</a:t>
                      </a:r>
                      <a:endParaRPr lang="pt-BR" sz="20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i="0" u="none" strike="noStrike" dirty="0" err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estudiantes</a:t>
                      </a:r>
                      <a:endParaRPr lang="pt-BR" sz="2000" dirty="0">
                        <a:effectLst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casas </a:t>
                      </a:r>
                      <a:r>
                        <a:rPr lang="pt-BR" sz="2000" b="0" i="0" u="none" strike="noStrike" dirty="0" err="1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editoriales</a:t>
                      </a:r>
                      <a:endParaRPr lang="pt-BR" sz="2000" dirty="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bibliotecarios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10109110"/>
                  </a:ext>
                </a:extLst>
              </a:tr>
              <a:tr h="7477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¿Para qué se usan?</a:t>
                      </a:r>
                      <a:endParaRPr lang="es-AR" sz="240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Para elaborar citas y referencias bibliográficas.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Para elaborar catálogos.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4779154"/>
                  </a:ext>
                </a:extLst>
              </a:tr>
              <a:tr h="102525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¿Qué brindan?</a:t>
                      </a:r>
                      <a:endParaRPr lang="es-AR" sz="240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La descripción de los documentos utilizados por el autor.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La descripción de los documentos disponibles en una unidad de información.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6661336"/>
                  </a:ext>
                </a:extLst>
              </a:tr>
              <a:tr h="47023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¿Cómo son?</a:t>
                      </a:r>
                      <a:endParaRPr lang="es-AR" sz="240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Simples y reducidas.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Complejas y detalladas.</a:t>
                      </a:r>
                      <a:endParaRPr lang="es-AR" sz="20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86062754"/>
                  </a:ext>
                </a:extLst>
              </a:tr>
              <a:tr h="74774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Times New Roman" panose="02020603050405020304" pitchFamily="18" charset="0"/>
                        </a:rPr>
                        <a:t>¿Cuántos datos utilizan?</a:t>
                      </a:r>
                      <a:endParaRPr lang="es-AR" sz="2400" dirty="0">
                        <a:solidFill>
                          <a:srgbClr val="C00000"/>
                        </a:solidFill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Describen los documentos con datos básicos.</a:t>
                      </a:r>
                      <a:endParaRPr lang="es-AR" sz="2000" dirty="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Describen los documentos con datos completos.</a:t>
                      </a:r>
                      <a:endParaRPr lang="es-AR" sz="2000" dirty="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63962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60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863890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Usuario - biblioteca</a:t>
            </a: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F52D5FB-2345-470E-B989-8A068F5A4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01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9AB60B7-3D26-4556-ADE4-00F60F05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8587667"/>
              </p:ext>
            </p:extLst>
          </p:nvPr>
        </p:nvGraphicFramePr>
        <p:xfrm>
          <a:off x="696686" y="1512693"/>
          <a:ext cx="11104735" cy="5037259"/>
        </p:xfrm>
        <a:graphic>
          <a:graphicData uri="http://schemas.openxmlformats.org/drawingml/2006/table">
            <a:tbl>
              <a:tblPr/>
              <a:tblGrid>
                <a:gridCol w="2180298">
                  <a:extLst>
                    <a:ext uri="{9D8B030D-6E8A-4147-A177-3AD203B41FA5}">
                      <a16:colId xmlns:a16="http://schemas.microsoft.com/office/drawing/2014/main" val="3840646572"/>
                    </a:ext>
                  </a:extLst>
                </a:gridCol>
                <a:gridCol w="4471457">
                  <a:extLst>
                    <a:ext uri="{9D8B030D-6E8A-4147-A177-3AD203B41FA5}">
                      <a16:colId xmlns:a16="http://schemas.microsoft.com/office/drawing/2014/main" val="2717151937"/>
                    </a:ext>
                  </a:extLst>
                </a:gridCol>
                <a:gridCol w="4452980">
                  <a:extLst>
                    <a:ext uri="{9D8B030D-6E8A-4147-A177-3AD203B41FA5}">
                      <a16:colId xmlns:a16="http://schemas.microsoft.com/office/drawing/2014/main" val="1962201853"/>
                    </a:ext>
                  </a:extLst>
                </a:gridCol>
              </a:tblGrid>
              <a:tr h="886600">
                <a:tc>
                  <a:txBody>
                    <a:bodyPr/>
                    <a:lstStyle/>
                    <a:p>
                      <a:pPr fontAlgn="t"/>
                      <a:br>
                        <a:rPr lang="es-AR" sz="28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</a:b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Biblioteca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Usuario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6001695"/>
                  </a:ext>
                </a:extLst>
              </a:tr>
              <a:tr h="4039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Utiliza </a:t>
                      </a:r>
                      <a:endParaRPr lang="es-AR" sz="200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Norma o regla de catalogación.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Norma o estilo de citación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6839371"/>
                  </a:ext>
                </a:extLst>
              </a:tr>
              <a:tr h="64236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Objetivo</a:t>
                      </a:r>
                      <a:endParaRPr lang="es-AR" sz="200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Identificar y localizar un documento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Identificar y localizar un documento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16779652"/>
                  </a:ext>
                </a:extLst>
              </a:tr>
              <a:tr h="4039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Resultado</a:t>
                      </a:r>
                      <a:endParaRPr lang="es-AR" sz="200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Descripción bibliográfica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Referencia bibliográfica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92666253"/>
                  </a:ext>
                </a:extLst>
              </a:tr>
              <a:tr h="37307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Unidad</a:t>
                      </a:r>
                      <a:endParaRPr lang="es-AR" sz="200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Asiento o registro bibliográfico:</a:t>
                      </a:r>
                      <a:endParaRPr lang="es-AR" sz="2000" dirty="0">
                        <a:effectLst/>
                        <a:latin typeface="+mn-lt"/>
                      </a:endParaRPr>
                    </a:p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000" b="1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Referencia bibliográfica</a:t>
                      </a:r>
                      <a:r>
                        <a:rPr lang="es-AR" sz="2000" b="1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= reglas de catalogación</a:t>
                      </a:r>
                    </a:p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000" b="1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Puntos de acceso</a:t>
                      </a:r>
                      <a:r>
                        <a:rPr lang="es-AR" sz="2000" b="1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= reglas de catalogación</a:t>
                      </a:r>
                    </a:p>
                    <a:p>
                      <a:pPr algn="just" rtl="0" fontAlgn="base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Signatura topográfica  = clasificaciones CDU, Dewey, etc.</a:t>
                      </a:r>
                      <a:endParaRPr lang="es-AR" sz="2000" dirty="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br>
                        <a:rPr lang="es-AR" sz="2000" dirty="0">
                          <a:effectLst/>
                          <a:latin typeface="+mn-lt"/>
                        </a:rPr>
                      </a:br>
                      <a:r>
                        <a:rPr lang="es-AR" sz="2000" b="0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Referencia bibliográfica</a:t>
                      </a: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= normas o estilos de citación</a:t>
                      </a:r>
                      <a:endParaRPr lang="es-AR" sz="2000" dirty="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96743689"/>
                  </a:ext>
                </a:extLst>
              </a:tr>
              <a:tr h="40396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 dirty="0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Producto final</a:t>
                      </a:r>
                      <a:endParaRPr lang="es-AR" sz="2000" dirty="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Catálogo</a:t>
                      </a:r>
                      <a:endParaRPr lang="es-AR" sz="200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Bibliografía</a:t>
                      </a:r>
                      <a:endParaRPr lang="es-AR" sz="2000" dirty="0">
                        <a:effectLst/>
                        <a:latin typeface="+mn-lt"/>
                      </a:endParaRPr>
                    </a:p>
                  </a:txBody>
                  <a:tcPr marL="48990" marR="48990" marT="48990" marB="4899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50255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40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863890" cy="640080"/>
          </a:xfrm>
        </p:spPr>
        <p:txBody>
          <a:bodyPr rtlCol="0">
            <a:noAutofit/>
          </a:bodyPr>
          <a:lstStyle/>
          <a:p>
            <a:r>
              <a:rPr lang="es-AR" sz="3600" dirty="0">
                <a:solidFill>
                  <a:srgbClr val="0070C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Referencia de artículo según distintos estilos</a:t>
            </a:r>
            <a:endParaRPr lang="es-ES" sz="3600" b="1" dirty="0">
              <a:solidFill>
                <a:srgbClr val="0070C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F52D5FB-2345-470E-B989-8A068F5A4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01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2E5A6D2C-E040-4E0C-8E69-7C363F1784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62662"/>
              </p:ext>
            </p:extLst>
          </p:nvPr>
        </p:nvGraphicFramePr>
        <p:xfrm>
          <a:off x="946150" y="1460574"/>
          <a:ext cx="9779907" cy="4949370"/>
        </p:xfrm>
        <a:graphic>
          <a:graphicData uri="http://schemas.openxmlformats.org/drawingml/2006/table">
            <a:tbl>
              <a:tblPr/>
              <a:tblGrid>
                <a:gridCol w="9779907">
                  <a:extLst>
                    <a:ext uri="{9D8B030D-6E8A-4147-A177-3AD203B41FA5}">
                      <a16:colId xmlns:a16="http://schemas.microsoft.com/office/drawing/2014/main" val="1211569334"/>
                    </a:ext>
                  </a:extLst>
                </a:gridCol>
              </a:tblGrid>
              <a:tr h="4949370">
                <a:tc>
                  <a:txBody>
                    <a:bodyPr/>
                    <a:lstStyle/>
                    <a:p>
                      <a:pPr rtl="0" fontAlgn="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Estilo ISO: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marL="457200" rtl="0" fontAlgn="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FREIRE, Juan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s-AR" sz="2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“Redes Sociales: ¿modelos organizativos o servicios digitales?”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s-AR" sz="2400" b="0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El Profesional de la Información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, noviembre-diciembre 2008, vol. 17, p. 585-588. ISSN 1386-6710.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Estilo MLA: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marL="457200" rtl="0" fontAlgn="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Freire, Juan. </a:t>
                      </a:r>
                      <a:r>
                        <a:rPr lang="es-AR" sz="2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“Redes Sociales: ¿modelos organizativos o servicios digitales?”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2400" b="0" i="0" u="sng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El profesional de la información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17 (2008): 585-588.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Estilo APA: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marL="457200" rtl="0" fontAlgn="t"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Freire, J. 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(2008). </a:t>
                      </a:r>
                      <a:r>
                        <a:rPr lang="es-AR" sz="2400" b="0" i="0" u="none" strike="noStrike" dirty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Redes sociales: ¿modelos organizativos o servicios digitales?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2400" b="0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El profesional de la información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s-AR" sz="2400" b="0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17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, 585-588.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978657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009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863890" cy="640080"/>
          </a:xfrm>
        </p:spPr>
        <p:txBody>
          <a:bodyPr rtlCol="0">
            <a:noAutofit/>
          </a:bodyPr>
          <a:lstStyle/>
          <a:p>
            <a:r>
              <a:rPr lang="es-AR" sz="3200" b="1" dirty="0">
                <a:solidFill>
                  <a:srgbClr val="0070C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Norma de catalogación vs APA: </a:t>
            </a:r>
            <a:r>
              <a:rPr lang="es-AR" sz="3200" b="1" dirty="0">
                <a:solidFill>
                  <a:srgbClr val="C0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referencia de libro</a:t>
            </a:r>
            <a:endParaRPr lang="es-ES" sz="4000" b="1" dirty="0">
              <a:solidFill>
                <a:srgbClr val="C0000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24358692-AB09-4A3C-86C1-FA1D65CD21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1651020"/>
              </p:ext>
            </p:extLst>
          </p:nvPr>
        </p:nvGraphicFramePr>
        <p:xfrm>
          <a:off x="899885" y="1582057"/>
          <a:ext cx="10485212" cy="5050971"/>
        </p:xfrm>
        <a:graphic>
          <a:graphicData uri="http://schemas.openxmlformats.org/drawingml/2006/table">
            <a:tbl>
              <a:tblPr/>
              <a:tblGrid>
                <a:gridCol w="5242606">
                  <a:extLst>
                    <a:ext uri="{9D8B030D-6E8A-4147-A177-3AD203B41FA5}">
                      <a16:colId xmlns:a16="http://schemas.microsoft.com/office/drawing/2014/main" val="4131598062"/>
                    </a:ext>
                  </a:extLst>
                </a:gridCol>
                <a:gridCol w="5242606">
                  <a:extLst>
                    <a:ext uri="{9D8B030D-6E8A-4147-A177-3AD203B41FA5}">
                      <a16:colId xmlns:a16="http://schemas.microsoft.com/office/drawing/2014/main" val="3981009185"/>
                    </a:ext>
                  </a:extLst>
                </a:gridCol>
              </a:tblGrid>
              <a:tr h="818585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Norma catalogación</a:t>
                      </a:r>
                      <a:endParaRPr lang="es-AR" sz="280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APA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6906750"/>
                  </a:ext>
                </a:extLst>
              </a:tr>
              <a:tr h="4232386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Hernández Sampieri, Roberto,</a:t>
                      </a:r>
                      <a:r>
                        <a:rPr lang="es-AR" sz="24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 1965-</a:t>
                      </a:r>
                      <a:endParaRPr lang="es-AR" sz="2400"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   Metodología de la investigación </a:t>
                      </a:r>
                      <a:r>
                        <a:rPr lang="es-AR" sz="24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/Roberto Hernández Sampieri, Carlos Fernández Collado, María del Pilar Baptista Lucio ; con la colaboración de Sergio Méndez Valencia y Christian Paulina Mendoza Torres. -- </a:t>
                      </a: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 México, D.F. : McGraw-Hill Education, </a:t>
                      </a:r>
                      <a:r>
                        <a:rPr lang="es-AR" sz="24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c</a:t>
                      </a: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2014.</a:t>
                      </a:r>
                      <a:endParaRPr lang="es-AR" sz="2400"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   </a:t>
                      </a:r>
                      <a:r>
                        <a:rPr lang="es-AR" sz="2400" b="0" i="0" u="none" strike="noStrike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 xxxii, 600 p. : il., col. ; 27 cm.</a:t>
                      </a:r>
                      <a:endParaRPr lang="es-AR" sz="2400"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Hernández Sampieri, R., Fernández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  Collado, C. y Baptista Lucio, M. del   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  P.  (2014). </a:t>
                      </a:r>
                      <a:r>
                        <a:rPr lang="es-AR" sz="2400" b="0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 Metodología de la 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1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  investigación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.  México, D.F. :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  McGraw-Hill </a:t>
                      </a:r>
                      <a:r>
                        <a:rPr lang="es-AR" sz="2400" b="0" i="0" u="none" strike="noStrike" dirty="0" err="1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Education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fontAlgn="t"/>
                      <a:br>
                        <a:rPr lang="es-AR" sz="2400" dirty="0">
                          <a:effectLst/>
                          <a:latin typeface="+mn-lt"/>
                        </a:rPr>
                      </a:br>
                      <a:endParaRPr lang="es-AR" sz="2400" dirty="0"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687304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9C91E527-EA1E-45B1-9EED-7727907B97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608263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179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863890" cy="640080"/>
          </a:xfrm>
        </p:spPr>
        <p:txBody>
          <a:bodyPr rtlCol="0">
            <a:noAutofit/>
          </a:bodyPr>
          <a:lstStyle/>
          <a:p>
            <a:r>
              <a:rPr lang="es-AR" sz="3200" b="1" dirty="0">
                <a:solidFill>
                  <a:srgbClr val="0070C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Citación de un trabajo con 11 autores</a:t>
            </a:r>
            <a:endParaRPr lang="es-ES" sz="4000" b="1" dirty="0">
              <a:solidFill>
                <a:srgbClr val="C0000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0C0B83F4-B6B8-4357-8A64-68979A17F8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162535"/>
              </p:ext>
            </p:extLst>
          </p:nvPr>
        </p:nvGraphicFramePr>
        <p:xfrm>
          <a:off x="539750" y="1553029"/>
          <a:ext cx="10845347" cy="4673600"/>
        </p:xfrm>
        <a:graphic>
          <a:graphicData uri="http://schemas.openxmlformats.org/drawingml/2006/table">
            <a:tbl>
              <a:tblPr/>
              <a:tblGrid>
                <a:gridCol w="861032">
                  <a:extLst>
                    <a:ext uri="{9D8B030D-6E8A-4147-A177-3AD203B41FA5}">
                      <a16:colId xmlns:a16="http://schemas.microsoft.com/office/drawing/2014/main" val="2359268812"/>
                    </a:ext>
                  </a:extLst>
                </a:gridCol>
                <a:gridCol w="9984315">
                  <a:extLst>
                    <a:ext uri="{9D8B030D-6E8A-4147-A177-3AD203B41FA5}">
                      <a16:colId xmlns:a16="http://schemas.microsoft.com/office/drawing/2014/main" val="1463764536"/>
                    </a:ext>
                  </a:extLst>
                </a:gridCol>
              </a:tblGrid>
              <a:tr h="95342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1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AMA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0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Belhassen-García M, Velasco-Tirado V, López-Bernus A, et al. Fever of unknown origin as the first manifestation of colonic pathology. </a:t>
                      </a:r>
                      <a:r>
                        <a:rPr lang="es-AR" sz="1800" b="0" i="1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Clin Med (Lond)</a:t>
                      </a:r>
                      <a:r>
                        <a:rPr lang="es-AR" sz="1800" b="0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. 2013;13(2):141–145. doi:10.7861/clinmedicine.13-2-141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6220487"/>
                  </a:ext>
                </a:extLst>
              </a:tr>
              <a:tr h="953428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1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MLA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n-US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Belhassen</a:t>
                      </a:r>
                      <a:r>
                        <a:rPr lang="en-US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-García, </a:t>
                      </a:r>
                      <a:r>
                        <a:rPr lang="en-US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Moncef</a:t>
                      </a:r>
                      <a:r>
                        <a:rPr lang="en-US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et al. “Fever of unknown origin as the first manifestation of colonic pathology.” </a:t>
                      </a:r>
                      <a:r>
                        <a:rPr lang="en-US" sz="1800" b="0" i="1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Clinical medicine (London, England)</a:t>
                      </a:r>
                      <a:r>
                        <a:rPr lang="en-US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vol. 13,2 (2013): 141-5. doi:10.7861/clinmedicine.13-2-141</a:t>
                      </a:r>
                      <a:endParaRPr lang="en-US" sz="1800" dirty="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14423307"/>
                  </a:ext>
                </a:extLst>
              </a:tr>
              <a:tr h="1240057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1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APA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0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Belhassen-García, M., Velasco-Tirado, V., López-Bernus, A., Alonso-Sardón, M., Carpio-Pérez, A., Fuentes-Pardo, L., … Sánchez, M. C. (2013). Fever of unknown origin as the first manifestation of colonic pathology. </a:t>
                      </a:r>
                      <a:r>
                        <a:rPr lang="es-AR" sz="1800" b="0" i="1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Clinical medicine (London, England)</a:t>
                      </a:r>
                      <a:r>
                        <a:rPr lang="es-AR" sz="1800" b="0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, </a:t>
                      </a:r>
                      <a:r>
                        <a:rPr lang="es-AR" sz="1800" b="0" i="1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13</a:t>
                      </a:r>
                      <a:r>
                        <a:rPr lang="es-AR" sz="1800" b="0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(2), 141–145. doi:10.7861/clinmedicine.13-2-141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1113974"/>
                  </a:ext>
                </a:extLst>
              </a:tr>
              <a:tr h="1526687">
                <a:tc>
                  <a:txBody>
                    <a:bodyPr/>
                    <a:lstStyle/>
                    <a:p>
                      <a:pPr algn="ctr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1" i="0" u="none" strike="noStrike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NLM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0F0F0"/>
                    </a:solidFill>
                  </a:tcPr>
                </a:tc>
                <a:tc>
                  <a:txBody>
                    <a:bodyPr/>
                    <a:lstStyle/>
                    <a:p>
                      <a:pPr algn="just" rtl="0" fontAlgn="t">
                        <a:spcBef>
                          <a:spcPts val="1500"/>
                        </a:spcBef>
                        <a:spcAft>
                          <a:spcPts val="1500"/>
                        </a:spcAft>
                      </a:pP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Belhassen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-García M, Velasco-Tirado V, López-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Bernus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A, Alonso-Sardón M, Carpio-Pérez A, Fuentes-Pardo L, Pardo-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Lledías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J,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Alvela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-Suárez L, Romero-Alegría A, Iglesias-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Gomez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A, Sánchez MC.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Fever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unknown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origin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as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the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first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manifestation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of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colonic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pathology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. </a:t>
                      </a:r>
                      <a:r>
                        <a:rPr lang="es-AR" sz="1800" b="0" i="1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Clin </a:t>
                      </a:r>
                      <a:r>
                        <a:rPr lang="es-AR" sz="1800" b="0" i="1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Med</a:t>
                      </a:r>
                      <a:r>
                        <a:rPr lang="es-AR" sz="1800" b="0" i="1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 (</a:t>
                      </a:r>
                      <a:r>
                        <a:rPr lang="es-AR" sz="1800" b="0" i="1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Lond</a:t>
                      </a:r>
                      <a:r>
                        <a:rPr lang="es-AR" sz="1800" b="0" i="1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)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. 2013 Apr;13(2):141-5. </a:t>
                      </a:r>
                      <a:r>
                        <a:rPr lang="es-AR" sz="1800" b="0" i="0" u="none" strike="noStrike" dirty="0" err="1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doi</a:t>
                      </a:r>
                      <a:r>
                        <a:rPr lang="es-AR" sz="1800" b="0" i="0" u="none" strike="noStrike" dirty="0">
                          <a:solidFill>
                            <a:srgbClr val="303030"/>
                          </a:solidFill>
                          <a:effectLst/>
                          <a:latin typeface="+mn-lt"/>
                        </a:rPr>
                        <a:t>: 10.7861/clinmedicine.13-2-141. PMID: 23681860; PMCID: PMC4952628.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19894" marR="19894" marT="19894" marB="19894">
                    <a:lnL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462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64954519"/>
                  </a:ext>
                </a:extLst>
              </a:tr>
            </a:tbl>
          </a:graphicData>
        </a:graphic>
      </p:graphicFrame>
      <p:sp>
        <p:nvSpPr>
          <p:cNvPr id="4" name="Rectangle 1">
            <a:extLst>
              <a:ext uri="{FF2B5EF4-FFF2-40B4-BE49-F238E27FC236}">
                <a16:creationId xmlns:a16="http://schemas.microsoft.com/office/drawing/2014/main" id="{B2B18A7B-3A27-4353-BD3F-4A20C89EEA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9407" y="6336594"/>
            <a:ext cx="8938079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AR" altLang="es-AR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Fuente; PubMed </a:t>
            </a:r>
            <a:r>
              <a:rPr kumimoji="0" lang="es-AR" altLang="es-AR" sz="1200" b="0" i="0" u="sng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https://www.ncbi.nlm.nih.gov/pmc/articles/PMC4952628/</a:t>
            </a:r>
            <a:endParaRPr kumimoji="0" lang="es-AR" altLang="es-AR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262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10863890" cy="640080"/>
          </a:xfrm>
        </p:spPr>
        <p:txBody>
          <a:bodyPr rtlCol="0">
            <a:noAutofit/>
          </a:bodyPr>
          <a:lstStyle/>
          <a:p>
            <a:r>
              <a:rPr lang="es-AR" sz="3200" b="1" dirty="0">
                <a:solidFill>
                  <a:srgbClr val="0070C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Citación de un trabajo con 11 autores</a:t>
            </a:r>
            <a:endParaRPr lang="es-ES" sz="4000" b="1" dirty="0">
              <a:solidFill>
                <a:srgbClr val="C00000"/>
              </a:solidFill>
              <a:latin typeface="Segoe UI Black" panose="020B0A02040204020203" pitchFamily="34" charset="0"/>
              <a:ea typeface="Segoe UI Black" panose="020B0A02040204020203" pitchFamily="34" charset="0"/>
              <a:cs typeface="Segoe UI Light" panose="020B0502040204020203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F4AF00BA-E5B6-4888-9038-12770C0D34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1375241"/>
              </p:ext>
            </p:extLst>
          </p:nvPr>
        </p:nvGraphicFramePr>
        <p:xfrm>
          <a:off x="943428" y="1538514"/>
          <a:ext cx="8998858" cy="5155716"/>
        </p:xfrm>
        <a:graphic>
          <a:graphicData uri="http://schemas.openxmlformats.org/drawingml/2006/table">
            <a:tbl>
              <a:tblPr/>
              <a:tblGrid>
                <a:gridCol w="1925128">
                  <a:extLst>
                    <a:ext uri="{9D8B030D-6E8A-4147-A177-3AD203B41FA5}">
                      <a16:colId xmlns:a16="http://schemas.microsoft.com/office/drawing/2014/main" val="1202035284"/>
                    </a:ext>
                  </a:extLst>
                </a:gridCol>
                <a:gridCol w="3536865">
                  <a:extLst>
                    <a:ext uri="{9D8B030D-6E8A-4147-A177-3AD203B41FA5}">
                      <a16:colId xmlns:a16="http://schemas.microsoft.com/office/drawing/2014/main" val="1636669396"/>
                    </a:ext>
                  </a:extLst>
                </a:gridCol>
                <a:gridCol w="3536865">
                  <a:extLst>
                    <a:ext uri="{9D8B030D-6E8A-4147-A177-3AD203B41FA5}">
                      <a16:colId xmlns:a16="http://schemas.microsoft.com/office/drawing/2014/main" val="3032608196"/>
                    </a:ext>
                  </a:extLst>
                </a:gridCol>
              </a:tblGrid>
              <a:tr h="74174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  <a:cs typeface="Segoe UI Light" panose="020B0502040204020203" pitchFamily="34" charset="0"/>
                        </a:rPr>
                        <a:t>Estilo</a:t>
                      </a:r>
                      <a:endParaRPr lang="es-AR" sz="24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  <a:cs typeface="Segoe UI Light" panose="020B0502040204020203" pitchFamily="34" charset="0"/>
                        </a:rPr>
                        <a:t>Registro de autores</a:t>
                      </a:r>
                      <a:endParaRPr lang="es-AR" sz="24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  <a:cs typeface="Segoe UI Light" panose="020B0502040204020203" pitchFamily="34" charset="0"/>
                        </a:rPr>
                        <a:t>Cantidad de autores</a:t>
                      </a:r>
                      <a:endParaRPr lang="es-AR" sz="24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FC5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0483256"/>
                  </a:ext>
                </a:extLst>
              </a:tr>
              <a:tr h="117948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AMA</a:t>
                      </a:r>
                      <a:endParaRPr lang="es-AR" sz="2400" b="1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Apellido/s, Inicial nombre/s (sin punto cada inicial)</a:t>
                      </a:r>
                      <a:endParaRPr lang="es-A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3 autores + et al.</a:t>
                      </a:r>
                      <a:endParaRPr lang="es-A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567815"/>
                  </a:ext>
                </a:extLst>
              </a:tr>
              <a:tr h="74174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MLA</a:t>
                      </a:r>
                      <a:endParaRPr lang="es-AR" sz="2400" b="1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pt-B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Apellido/s, Nombre/s completo/s</a:t>
                      </a:r>
                      <a:endParaRPr lang="pt-B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1 + et al.</a:t>
                      </a:r>
                      <a:endParaRPr lang="es-A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2226375"/>
                  </a:ext>
                </a:extLst>
              </a:tr>
              <a:tr h="117948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APA</a:t>
                      </a:r>
                      <a:endParaRPr lang="es-AR" sz="2400" b="1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Apellido/s, Inicial nombre/s (con punto cada inicial)</a:t>
                      </a:r>
                      <a:endParaRPr lang="es-A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6 autores ... último autor</a:t>
                      </a:r>
                      <a:endParaRPr lang="es-A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0071528"/>
                  </a:ext>
                </a:extLst>
              </a:tr>
              <a:tr h="1179487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NLM</a:t>
                      </a:r>
                      <a:endParaRPr lang="es-AR" sz="2400" b="1" dirty="0">
                        <a:solidFill>
                          <a:srgbClr val="C00000"/>
                        </a:solidFill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Apellido/s, Inicial nombre/s (sin punto cada inicial)</a:t>
                      </a:r>
                      <a:endParaRPr lang="es-AR" sz="240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Segoe UI Light" panose="020B0502040204020203" pitchFamily="34" charset="0"/>
                          <a:cs typeface="Segoe UI Light" panose="020B0502040204020203" pitchFamily="34" charset="0"/>
                        </a:rPr>
                        <a:t>todos</a:t>
                      </a:r>
                      <a:endParaRPr lang="es-AR" sz="2400" dirty="0">
                        <a:effectLst/>
                        <a:latin typeface="Segoe UI Light" panose="020B0502040204020203" pitchFamily="34" charset="0"/>
                        <a:cs typeface="Segoe UI Light" panose="020B0502040204020203" pitchFamily="34" charset="0"/>
                      </a:endParaRPr>
                    </a:p>
                  </a:txBody>
                  <a:tcPr marL="48827" marR="48827" marT="48827" marB="48827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12261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2723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5"/>
            <a:ext cx="9247423" cy="63190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ES" sz="2400" dirty="0"/>
              <a:t>Problemática en la entrada de datos </a:t>
            </a:r>
            <a:r>
              <a:rPr lang="es-ES" sz="2400"/>
              <a:t>(metadatos)</a:t>
            </a:r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Gestores bibliográficos</a:t>
            </a: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Consideraciones finales</a:t>
            </a:r>
          </a:p>
        </p:txBody>
      </p:sp>
      <p:grpSp>
        <p:nvGrpSpPr>
          <p:cNvPr id="8" name="Grupo 7" descr="Círculo pequeño con el número 1 en su interior para indicar que se encuentra en el paso 1">
            <a:extLst>
              <a:ext uri="{FF2B5EF4-FFF2-40B4-BE49-F238E27FC236}">
                <a16:creationId xmlns:a16="http://schemas.microsoft.com/office/drawing/2014/main" id="{AC85943D-8E91-4A35-B289-C10BAEAE7B05}"/>
              </a:ext>
            </a:extLst>
          </p:cNvPr>
          <p:cNvGrpSpPr/>
          <p:nvPr/>
        </p:nvGrpSpPr>
        <p:grpSpPr bwMode="blackWhite">
          <a:xfrm>
            <a:off x="830381" y="3131623"/>
            <a:ext cx="725633" cy="532789"/>
            <a:chOff x="6953426" y="711274"/>
            <a:chExt cx="558179" cy="409838"/>
          </a:xfrm>
        </p:grpSpPr>
        <p:sp>
          <p:nvSpPr>
            <p:cNvPr id="9" name="Elipse 8" descr="Círculo pequeño">
              <a:extLst>
                <a:ext uri="{FF2B5EF4-FFF2-40B4-BE49-F238E27FC236}">
                  <a16:creationId xmlns:a16="http://schemas.microsoft.com/office/drawing/2014/main" id="{BC1B780F-4E08-4E14-A8EB-A9C836D55DB9}"/>
                </a:ext>
              </a:extLst>
            </p:cNvPr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10" name="Cuadro de texto 34" descr="Número 1">
              <a:extLst>
                <a:ext uri="{FF2B5EF4-FFF2-40B4-BE49-F238E27FC236}">
                  <a16:creationId xmlns:a16="http://schemas.microsoft.com/office/drawing/2014/main" id="{4C116FA8-8A47-40B8-B9AA-288074189B66}"/>
                </a:ext>
              </a:extLst>
            </p:cNvPr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11" name="Marcador de posición de contenido 17">
            <a:extLst>
              <a:ext uri="{FF2B5EF4-FFF2-40B4-BE49-F238E27FC236}">
                <a16:creationId xmlns:a16="http://schemas.microsoft.com/office/drawing/2014/main" id="{09B02A7F-D6C1-4CA0-A8EB-D9834FF53832}"/>
              </a:ext>
            </a:extLst>
          </p:cNvPr>
          <p:cNvSpPr txBox="1">
            <a:spLocks/>
          </p:cNvSpPr>
          <p:nvPr/>
        </p:nvSpPr>
        <p:spPr>
          <a:xfrm>
            <a:off x="1452462" y="3258486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Catálogos</a:t>
            </a:r>
          </a:p>
        </p:txBody>
      </p:sp>
      <p:sp>
        <p:nvSpPr>
          <p:cNvPr id="12" name="Marcador de contenido 4">
            <a:extLst>
              <a:ext uri="{FF2B5EF4-FFF2-40B4-BE49-F238E27FC236}">
                <a16:creationId xmlns:a16="http://schemas.microsoft.com/office/drawing/2014/main" id="{6D7F842C-CFA8-46E4-A6BB-A8DF57DFF370}"/>
              </a:ext>
            </a:extLst>
          </p:cNvPr>
          <p:cNvSpPr txBox="1">
            <a:spLocks/>
          </p:cNvSpPr>
          <p:nvPr/>
        </p:nvSpPr>
        <p:spPr>
          <a:xfrm>
            <a:off x="1556014" y="3773089"/>
            <a:ext cx="9247423" cy="2156656"/>
          </a:xfrm>
          <a:prstGeom prst="rect">
            <a:avLst/>
          </a:prstGeo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ES" sz="2800" dirty="0"/>
              <a:t>Problemática en la visualización y grabado de datos.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ES" sz="2800" dirty="0"/>
              <a:t>MARC, ISBD, etc.</a:t>
            </a:r>
          </a:p>
          <a:p>
            <a:pPr marL="45720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s-AR" sz="2800" dirty="0"/>
              <a:t>BIBTEX, Dublin Core, MarcXML, MARC (no Unicode), MARC (Unicode), MODS (XML) o RIS</a:t>
            </a:r>
            <a:endParaRPr lang="es-ES" sz="2800" dirty="0"/>
          </a:p>
          <a:p>
            <a:endParaRPr lang="es-ES" sz="2400" dirty="0"/>
          </a:p>
          <a:p>
            <a:endParaRPr lang="es-ES" sz="2400" dirty="0"/>
          </a:p>
          <a:p>
            <a:endParaRPr lang="es-ES" sz="24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08346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4"/>
            <a:ext cx="9247423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2800" dirty="0"/>
              <a:t>Transcripción o mención de una fuente escrita, realizada preferentemente en el cuerpo del texto. </a:t>
            </a:r>
          </a:p>
          <a:p>
            <a:r>
              <a:rPr lang="es-AR" sz="2800" dirty="0"/>
              <a:t>a) </a:t>
            </a:r>
            <a:r>
              <a:rPr lang="es-AR" sz="2800" b="1" i="1" dirty="0">
                <a:solidFill>
                  <a:srgbClr val="0070C0"/>
                </a:solidFill>
              </a:rPr>
              <a:t>cita directa</a:t>
            </a:r>
            <a:r>
              <a:rPr lang="es-AR" sz="2800" dirty="0">
                <a:solidFill>
                  <a:srgbClr val="0070C0"/>
                </a:solidFill>
              </a:rPr>
              <a:t>: </a:t>
            </a:r>
            <a:r>
              <a:rPr lang="es-AR" sz="2800" dirty="0"/>
              <a:t>transcribe la fuente de manera literal;</a:t>
            </a:r>
          </a:p>
          <a:p>
            <a:r>
              <a:rPr lang="es-AR" sz="2800" dirty="0"/>
              <a:t>b) </a:t>
            </a:r>
            <a:r>
              <a:rPr lang="es-AR" sz="2800" b="1" i="1" dirty="0">
                <a:solidFill>
                  <a:srgbClr val="0070C0"/>
                </a:solidFill>
              </a:rPr>
              <a:t>cita indirecta</a:t>
            </a:r>
            <a:r>
              <a:rPr lang="es-AR" sz="2800" dirty="0"/>
              <a:t>: se menciona la fuente sin transcribirla. </a:t>
            </a:r>
          </a:p>
          <a:p>
            <a:br>
              <a:rPr lang="es-AR" sz="2800" dirty="0"/>
            </a:br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E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1</a:t>
              </a: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2" y="1910913"/>
            <a:ext cx="2696774" cy="177251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CITA</a:t>
            </a:r>
            <a:endParaRPr lang="es-ES" b="1" dirty="0">
              <a:solidFill>
                <a:srgbClr val="D2472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</p:spTree>
    <p:extLst>
      <p:ext uri="{BB962C8B-B14F-4D97-AF65-F5344CB8AC3E}">
        <p14:creationId xmlns:p14="http://schemas.microsoft.com/office/powerpoint/2010/main" val="543341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4"/>
            <a:ext cx="9823186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2400" dirty="0"/>
              <a:t>Necesidad de fortalecer los </a:t>
            </a:r>
            <a:r>
              <a:rPr lang="es-AR" sz="2400" b="1" dirty="0">
                <a:solidFill>
                  <a:srgbClr val="0070C0"/>
                </a:solidFill>
              </a:rPr>
              <a:t>vínculos </a:t>
            </a:r>
            <a:r>
              <a:rPr lang="es-AR" sz="2400" dirty="0"/>
              <a:t>entre </a:t>
            </a:r>
            <a:r>
              <a:rPr lang="es-AR" sz="2400" b="1" i="1" dirty="0">
                <a:solidFill>
                  <a:srgbClr val="0070C0"/>
                </a:solidFill>
              </a:rPr>
              <a:t>usuarios, editores y bibliotecarios</a:t>
            </a:r>
            <a:r>
              <a:rPr lang="es-AR" sz="2400" b="1" dirty="0">
                <a:solidFill>
                  <a:srgbClr val="0070C0"/>
                </a:solidFill>
              </a:rPr>
              <a:t>.</a:t>
            </a:r>
            <a:r>
              <a:rPr lang="es-AR" sz="2400" dirty="0"/>
              <a:t> La figura del </a:t>
            </a:r>
            <a:r>
              <a:rPr lang="es-AR" sz="2400" b="1" dirty="0">
                <a:solidFill>
                  <a:srgbClr val="0070C0"/>
                </a:solidFill>
              </a:rPr>
              <a:t>bibliotecario integrado </a:t>
            </a:r>
            <a:r>
              <a:rPr lang="es-AR" sz="2400" dirty="0"/>
              <a:t>adquiere en este contexto un rol fundamental donde el bibliotecario/documentalista debería formar parte de los equipos de redacción de normas y estilos de citación. Y en estos casos, dada la experticia en el tema, podríamos hablar del </a:t>
            </a:r>
            <a:r>
              <a:rPr lang="es-AR" sz="2400" b="1" dirty="0">
                <a:solidFill>
                  <a:srgbClr val="0070C0"/>
                </a:solidFill>
              </a:rPr>
              <a:t>“catalogador integrado”. </a:t>
            </a:r>
            <a:r>
              <a:rPr lang="es-AR" sz="2400" dirty="0"/>
              <a:t>Los propios usuarios están demandando este nuevo perfil</a:t>
            </a:r>
            <a:endParaRPr lang="es-AR" sz="4800" dirty="0"/>
          </a:p>
          <a:p>
            <a:br>
              <a:rPr lang="es-AR" sz="4800" dirty="0"/>
            </a:br>
            <a:endParaRPr lang="es-AR" sz="4800" dirty="0"/>
          </a:p>
          <a:p>
            <a:br>
              <a:rPr lang="es-AR" sz="4800" dirty="0"/>
            </a:br>
            <a:endParaRPr lang="es-ES" sz="48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  <a:p>
            <a:r>
              <a:rPr lang="es-ES" sz="4800" dirty="0">
                <a:solidFill>
                  <a:prstClr val="black">
                    <a:lumMod val="75000"/>
                    <a:lumOff val="25000"/>
                  </a:prstClr>
                </a:solidFill>
                <a:cs typeface="Segoe UI" panose="020B0502040204020203" pitchFamily="34" charset="0"/>
              </a:rPr>
              <a:t> </a:t>
            </a: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Estilos y normas de citación</a:t>
            </a: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Consideraciones finales</a:t>
            </a:r>
          </a:p>
        </p:txBody>
      </p:sp>
      <p:pic>
        <p:nvPicPr>
          <p:cNvPr id="8" name="Picture 2" descr="Resultado de imagen para codigo de etica del archivista">
            <a:extLst>
              <a:ext uri="{FF2B5EF4-FFF2-40B4-BE49-F238E27FC236}">
                <a16:creationId xmlns:a16="http://schemas.microsoft.com/office/drawing/2014/main" id="{D62CB2DA-3D26-40BA-8C5E-CABCC5E244E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448">
            <a:off x="8336806" y="348043"/>
            <a:ext cx="2382828" cy="1886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039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030514" y="1976066"/>
            <a:ext cx="10537372" cy="459890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8575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 panose="05020102010507070707" pitchFamily="18" charset="2"/>
              <a:buChar char="Þ"/>
            </a:pPr>
            <a:r>
              <a:rPr lang="es-AR" sz="2800" dirty="0"/>
              <a:t>¿Los catálogos están pensados para los usuarios o para los bibliotecarios?</a:t>
            </a:r>
            <a:endParaRPr lang="es-AR" sz="5400" dirty="0"/>
          </a:p>
          <a:p>
            <a:pPr marL="28575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 panose="05020102010507070707" pitchFamily="18" charset="2"/>
              <a:buChar char="Þ"/>
            </a:pPr>
            <a:r>
              <a:rPr lang="es-AR" sz="2800" dirty="0"/>
              <a:t>¿Cómo afecta la aplicación de las normas de catalogación en el servicio al usuario? </a:t>
            </a:r>
            <a:endParaRPr lang="es-AR" sz="5400" dirty="0"/>
          </a:p>
          <a:p>
            <a:pPr marL="28575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 panose="05020102010507070707" pitchFamily="18" charset="2"/>
              <a:buChar char="Þ"/>
            </a:pPr>
            <a:r>
              <a:rPr lang="es-AR" sz="2800" dirty="0"/>
              <a:t>¿Qué rol asumen los bibliotecarios respecto a la definición de estilos y normas de citación? ¿Qué vinculación tienen los catálogos de bibliotecas con los estilos y normas de citación</a:t>
            </a:r>
          </a:p>
          <a:p>
            <a:pPr marL="28575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 panose="05020102010507070707" pitchFamily="18" charset="2"/>
              <a:buChar char="Þ"/>
            </a:pPr>
            <a:r>
              <a:rPr lang="es-AR" sz="2800" dirty="0"/>
              <a:t>¿Cómo se presentan los datos bibliográficos al usuario? </a:t>
            </a:r>
            <a:endParaRPr lang="es-AR" sz="5400" dirty="0"/>
          </a:p>
          <a:p>
            <a:pPr marL="285750" indent="-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00000"/>
              <a:buFont typeface="Wingdings 2" panose="05020102010507070707" pitchFamily="18" charset="2"/>
              <a:buChar char="Þ"/>
            </a:pPr>
            <a:r>
              <a:rPr lang="es-AR" sz="2800" dirty="0"/>
              <a:t>¿Qué formación tienen los bibliotecarios respecto a los estilos y normas de citación? </a:t>
            </a:r>
            <a:endParaRPr lang="es-AR" sz="5400" dirty="0"/>
          </a:p>
          <a:p>
            <a:br>
              <a:rPr lang="es-AR" sz="4800" dirty="0"/>
            </a:br>
            <a:endParaRPr lang="es-AR" sz="4800" dirty="0"/>
          </a:p>
          <a:p>
            <a:br>
              <a:rPr lang="es-AR" sz="4800" dirty="0"/>
            </a:br>
            <a:endParaRPr lang="es-ES" sz="48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  <a:p>
            <a:r>
              <a:rPr lang="es-ES" sz="4800" dirty="0">
                <a:solidFill>
                  <a:prstClr val="black">
                    <a:lumMod val="75000"/>
                    <a:lumOff val="25000"/>
                  </a:prstClr>
                </a:solidFill>
                <a:cs typeface="Segoe UI" panose="020B0502040204020203" pitchFamily="34" charset="0"/>
              </a:rPr>
              <a:t> </a:t>
            </a: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730675" y="1384372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456308" y="1523355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ES" sz="40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¿…..?</a:t>
            </a:r>
            <a:endParaRPr lang="es-ES" sz="2800" b="1" dirty="0">
              <a:solidFill>
                <a:srgbClr val="D2472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Preguntas para la reflexión</a:t>
            </a:r>
          </a:p>
        </p:txBody>
      </p:sp>
    </p:spTree>
    <p:extLst>
      <p:ext uri="{BB962C8B-B14F-4D97-AF65-F5344CB8AC3E}">
        <p14:creationId xmlns:p14="http://schemas.microsoft.com/office/powerpoint/2010/main" val="3530658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030514" y="1976066"/>
            <a:ext cx="10537372" cy="459890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285750" indent="-36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anose="05020102010507070707" pitchFamily="18" charset="2"/>
              <a:buChar char="Þ"/>
            </a:pPr>
            <a:r>
              <a:rPr lang="es-AR" sz="2800" dirty="0"/>
              <a:t>¿Si el usuario tiene que “describir” para armar una referencia, implica que tiene que saber  catalogar un recurso?</a:t>
            </a:r>
            <a:endParaRPr lang="es-AR" sz="5400" dirty="0"/>
          </a:p>
          <a:p>
            <a:pPr marL="285750" indent="-36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anose="05020102010507070707" pitchFamily="18" charset="2"/>
              <a:buChar char="Þ"/>
            </a:pPr>
            <a:r>
              <a:rPr lang="es-AR" sz="2800" dirty="0"/>
              <a:t>¿Sabe el usuario distinguir tipologías documentales para describir recursos? ¿Qué nos pasa  cuando muchas veces a los propios “bibliotecarios” nos cuesta definir qué tipo de recurso es?</a:t>
            </a:r>
            <a:endParaRPr lang="es-AR" sz="5400" dirty="0"/>
          </a:p>
          <a:p>
            <a:pPr marL="285750" indent="-36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anose="05020102010507070707" pitchFamily="18" charset="2"/>
              <a:buChar char="Þ"/>
            </a:pPr>
            <a:r>
              <a:rPr lang="es-AR" sz="2800" dirty="0"/>
              <a:t>¿El usuario está preparado para catalogar?</a:t>
            </a:r>
            <a:endParaRPr lang="es-AR" sz="5400" dirty="0"/>
          </a:p>
          <a:p>
            <a:pPr marL="285750" indent="-360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115000"/>
              <a:buFont typeface="Wingdings 2" panose="05020102010507070707" pitchFamily="18" charset="2"/>
              <a:buChar char="Þ"/>
            </a:pPr>
            <a:r>
              <a:rPr lang="es-AR" sz="2800" dirty="0"/>
              <a:t>¿El bibliotecario está formado para ayudar al usuario en la aplicación de normas y estilos de citación?</a:t>
            </a:r>
            <a:endParaRPr lang="es-AR" sz="5400" dirty="0"/>
          </a:p>
          <a:p>
            <a:br>
              <a:rPr lang="es-AR" sz="4800" dirty="0"/>
            </a:br>
            <a:endParaRPr lang="es-AR" sz="4800" dirty="0"/>
          </a:p>
          <a:p>
            <a:br>
              <a:rPr lang="es-AR" sz="4800" dirty="0"/>
            </a:br>
            <a:endParaRPr lang="es-ES" sz="4800" dirty="0">
              <a:solidFill>
                <a:prstClr val="black">
                  <a:lumMod val="75000"/>
                  <a:lumOff val="25000"/>
                </a:prstClr>
              </a:solidFill>
              <a:cs typeface="Segoe UI" panose="020B0502040204020203" pitchFamily="34" charset="0"/>
            </a:endParaRPr>
          </a:p>
          <a:p>
            <a:r>
              <a:rPr lang="es-ES" sz="4800" dirty="0">
                <a:solidFill>
                  <a:prstClr val="black">
                    <a:lumMod val="75000"/>
                    <a:lumOff val="25000"/>
                  </a:prstClr>
                </a:solidFill>
                <a:cs typeface="Segoe UI" panose="020B0502040204020203" pitchFamily="34" charset="0"/>
              </a:rPr>
              <a:t> </a:t>
            </a: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730675" y="1384372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456308" y="1523355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r>
              <a:rPr lang="es-ES" sz="40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¿…..?</a:t>
            </a:r>
            <a:endParaRPr lang="es-ES" sz="2800" b="1" dirty="0">
              <a:solidFill>
                <a:srgbClr val="D2472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Preguntas para la reflexión</a:t>
            </a:r>
          </a:p>
        </p:txBody>
      </p:sp>
    </p:spTree>
    <p:extLst>
      <p:ext uri="{BB962C8B-B14F-4D97-AF65-F5344CB8AC3E}">
        <p14:creationId xmlns:p14="http://schemas.microsoft.com/office/powerpoint/2010/main" val="366664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8A498B3-7FF0-429F-8C91-875EEFBDF2B2}"/>
              </a:ext>
            </a:extLst>
          </p:cNvPr>
          <p:cNvSpPr>
            <a:spLocks noGrp="1"/>
          </p:cNvSpPr>
          <p:nvPr>
            <p:ph sz="quarter" idx="10"/>
          </p:nvPr>
        </p:nvSpPr>
        <p:spPr>
          <a:xfrm>
            <a:off x="539495" y="1435608"/>
            <a:ext cx="11017650" cy="485822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3600" i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      Muchas preguntas,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3600" i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	           </a:t>
            </a:r>
            <a:r>
              <a:rPr lang="es-AR" sz="3600" i="1" dirty="0">
                <a:solidFill>
                  <a:srgbClr val="C0000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pocas respuestas, 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3600" i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		           </a:t>
            </a:r>
            <a:r>
              <a:rPr lang="es-AR" sz="3600" i="1" dirty="0">
                <a:solidFill>
                  <a:srgbClr val="00B05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pero un gran desafío</a:t>
            </a:r>
            <a:r>
              <a:rPr lang="es-AR" sz="3600" dirty="0">
                <a:solidFill>
                  <a:srgbClr val="00B050"/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:</a:t>
            </a:r>
          </a:p>
          <a:p>
            <a:pPr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s-AR" sz="3600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/>
            <a:r>
              <a:rPr lang="es-AR" sz="3000" dirty="0">
                <a:ea typeface="Segoe UI Black" panose="020B0A02040204020203" pitchFamily="34" charset="0"/>
              </a:rPr>
              <a:t>Formar bibliotecarios con sólidos conocimientos en estilos y normas de citación para desempeñarse como </a:t>
            </a:r>
            <a:r>
              <a:rPr lang="es-AR" sz="3000" b="1" dirty="0">
                <a:solidFill>
                  <a:srgbClr val="00B050"/>
                </a:solidFill>
                <a:ea typeface="Segoe UI Black" panose="020B0A02040204020203" pitchFamily="34" charset="0"/>
              </a:rPr>
              <a:t>bibliotecarios catalogadores integrados</a:t>
            </a:r>
            <a:r>
              <a:rPr lang="es-AR" sz="3000" dirty="0">
                <a:ea typeface="Segoe UI Black" panose="020B0A02040204020203" pitchFamily="34" charset="0"/>
              </a:rPr>
              <a:t> en el mundo de la edición.</a:t>
            </a:r>
          </a:p>
          <a:p>
            <a:pPr algn="ctr"/>
            <a:br>
              <a:rPr lang="es-AR" sz="1900" b="1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endParaRPr lang="es-AR" sz="1900" b="1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  <p:pic>
        <p:nvPicPr>
          <p:cNvPr id="4" name="Imagen 3" descr="Flecha que apunta hacia la derecha con un hipervínculo para enviar comentarios sobre este recorrido. Seleccione la imagen para enviar comentarios sobre este recorrido">
            <a:hlinkClick r:id="rId2" tooltip="Seleccione aquí para visitar el blog del equipo de PowerPoint."/>
            <a:extLst>
              <a:ext uri="{FF2B5EF4-FFF2-40B4-BE49-F238E27FC236}">
                <a16:creationId xmlns:a16="http://schemas.microsoft.com/office/drawing/2014/main" id="{A61558B3-6D6C-4187-B809-B546CA9A295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495" y="1435608"/>
            <a:ext cx="661940" cy="661940"/>
          </a:xfrm>
          <a:prstGeom prst="rect">
            <a:avLst/>
          </a:prstGeom>
        </p:spPr>
      </p:pic>
      <p:pic>
        <p:nvPicPr>
          <p:cNvPr id="5" name="Imagen 4" descr="Flecha que apunta hacia la derecha con un hipervínculo para enviar comentarios sobre este recorrido. Seleccione la imagen para enviar comentarios sobre este recorrido">
            <a:hlinkClick r:id="rId2" tooltip="Seleccione aquí para visitar el blog del equipo de PowerPoint."/>
            <a:extLst>
              <a:ext uri="{FF2B5EF4-FFF2-40B4-BE49-F238E27FC236}">
                <a16:creationId xmlns:a16="http://schemas.microsoft.com/office/drawing/2014/main" id="{BEF72A58-927E-4003-8E70-07793943867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0939" y="1951985"/>
            <a:ext cx="661940" cy="661940"/>
          </a:xfrm>
          <a:prstGeom prst="rect">
            <a:avLst/>
          </a:prstGeom>
        </p:spPr>
      </p:pic>
      <p:pic>
        <p:nvPicPr>
          <p:cNvPr id="6" name="Imagen 5" descr="Flecha que apunta hacia la derecha con un hipervínculo para enviar comentarios sobre este recorrido. Seleccione la imagen para enviar comentarios sobre este recorrido">
            <a:hlinkClick r:id="rId2" tooltip="Seleccione aquí para visitar el blog del equipo de PowerPoint."/>
            <a:extLst>
              <a:ext uri="{FF2B5EF4-FFF2-40B4-BE49-F238E27FC236}">
                <a16:creationId xmlns:a16="http://schemas.microsoft.com/office/drawing/2014/main" id="{8D59A9E3-12CE-4A24-98B0-6397F6FC7B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1413" y="2613925"/>
            <a:ext cx="661940" cy="6619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1478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521207" y="1536192"/>
            <a:ext cx="8682427" cy="640080"/>
          </a:xfrm>
        </p:spPr>
        <p:txBody>
          <a:bodyPr rtlCol="0">
            <a:normAutofit/>
          </a:bodyPr>
          <a:lstStyle/>
          <a:p>
            <a:pPr rtl="0"/>
            <a:endParaRPr lang="es-ES" dirty="0">
              <a:latin typeface="Segoe UI Light" panose="020B0502040204020203" pitchFamily="34" charset="0"/>
              <a:cs typeface="Segoe UI Light" panose="020B0502040204020203" pitchFamily="34" charset="0"/>
            </a:endParaRPr>
          </a:p>
        </p:txBody>
      </p:sp>
      <p:sp>
        <p:nvSpPr>
          <p:cNvPr id="13" name="Marcador de contenido 2">
            <a:extLst>
              <a:ext uri="{FF2B5EF4-FFF2-40B4-BE49-F238E27FC236}">
                <a16:creationId xmlns:a16="http://schemas.microsoft.com/office/drawing/2014/main" id="{34C9E002-EE40-4A89-B327-1E17DE327E8E}"/>
              </a:ext>
            </a:extLst>
          </p:cNvPr>
          <p:cNvSpPr txBox="1">
            <a:spLocks/>
          </p:cNvSpPr>
          <p:nvPr/>
        </p:nvSpPr>
        <p:spPr>
          <a:xfrm>
            <a:off x="521207" y="2200669"/>
            <a:ext cx="11017650" cy="3121139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0" indent="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Tx/>
              <a:buNone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228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6002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0574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146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971800" indent="-228600" algn="l" defTabSz="914400" rtl="0" eaLnBrk="1" latinLnBrk="0" hangingPunct="1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Font typeface="Arial" panose="020B0604020202020204" pitchFamily="34" charset="0"/>
              <a:buChar char="•"/>
              <a:def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s-AR" sz="3600" i="1" dirty="0"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s-AR" sz="3600" i="1" dirty="0"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endParaRPr lang="es-AR" sz="3600" i="1" dirty="0">
              <a:solidFill>
                <a:schemeClr val="accent1">
                  <a:lumMod val="75000"/>
                </a:schemeClr>
              </a:solidFill>
              <a:latin typeface="Segoe UI Black" panose="020B0A02040204020203" pitchFamily="34" charset="0"/>
              <a:ea typeface="Segoe UI Black" panose="020B0A02040204020203" pitchFamily="34" charset="0"/>
            </a:endParaRPr>
          </a:p>
          <a:p>
            <a:pPr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sz="3600" i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</a:rPr>
              <a:t>GRACIAS</a:t>
            </a:r>
            <a:endParaRPr lang="es-AR" sz="3000" dirty="0">
              <a:ea typeface="Segoe UI Black" panose="020B0A02040204020203" pitchFamily="34" charset="0"/>
            </a:endParaRPr>
          </a:p>
          <a:p>
            <a:pPr algn="ctr"/>
            <a:br>
              <a:rPr lang="es-AR" sz="1900" b="1" dirty="0">
                <a:latin typeface="Segoe UI Black" panose="020B0A02040204020203" pitchFamily="34" charset="0"/>
                <a:ea typeface="Segoe UI Black" panose="020B0A02040204020203" pitchFamily="34" charset="0"/>
              </a:rPr>
            </a:br>
            <a:endParaRPr lang="es-AR" sz="1900" b="1" dirty="0">
              <a:latin typeface="Segoe UI Black" panose="020B0A02040204020203" pitchFamily="34" charset="0"/>
              <a:ea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30258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drape"/>
      </p:transition>
    </mc:Choice>
    <mc:Fallback xmlns="">
      <p:transition xmlns:p14="http://schemas.microsoft.com/office/powerpoint/2010/main"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4"/>
            <a:ext cx="9247423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2800" dirty="0"/>
              <a:t>Conjunto de datos necesarios para identificar un documento por medio de sus aspectos formales. </a:t>
            </a:r>
          </a:p>
          <a:p>
            <a:r>
              <a:rPr lang="es-AR" sz="2800" dirty="0"/>
              <a:t>Es el resultado de la descripción bibliográfica de los documentos. </a:t>
            </a:r>
          </a:p>
          <a:p>
            <a:br>
              <a:rPr lang="es-AR" sz="2800" dirty="0"/>
            </a:br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E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2</a:t>
              </a: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5752467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REFERENCIA BIBLIOGRÁFICA</a:t>
            </a:r>
            <a:endParaRPr lang="es-ES" b="1" dirty="0">
              <a:solidFill>
                <a:srgbClr val="D24726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</p:spTree>
    <p:extLst>
      <p:ext uri="{BB962C8B-B14F-4D97-AF65-F5344CB8AC3E}">
        <p14:creationId xmlns:p14="http://schemas.microsoft.com/office/powerpoint/2010/main" val="38092837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4"/>
            <a:ext cx="9247423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r>
              <a:rPr lang="es-AR" sz="2800" dirty="0"/>
              <a:t>Conjunto de referencias bibliográficas que aparecen al final de un documento indicando las obras consultadas en su realización. </a:t>
            </a:r>
          </a:p>
          <a:p>
            <a:br>
              <a:rPr lang="es-AR" sz="2800" dirty="0"/>
            </a:br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E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3</a:t>
              </a: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REFERENCIAS BIBLIOGRÁFICAS - BIBLIOGRAFÍA</a:t>
            </a: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</p:spTree>
    <p:extLst>
      <p:ext uri="{BB962C8B-B14F-4D97-AF65-F5344CB8AC3E}">
        <p14:creationId xmlns:p14="http://schemas.microsoft.com/office/powerpoint/2010/main" val="509115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EF664C-2E28-479D-A502-81BA30CA3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5671530"/>
              </p:ext>
            </p:extLst>
          </p:nvPr>
        </p:nvGraphicFramePr>
        <p:xfrm>
          <a:off x="991851" y="1306286"/>
          <a:ext cx="10474436" cy="5381784"/>
        </p:xfrm>
        <a:graphic>
          <a:graphicData uri="http://schemas.openxmlformats.org/drawingml/2006/table">
            <a:tbl>
              <a:tblPr/>
              <a:tblGrid>
                <a:gridCol w="1913934">
                  <a:extLst>
                    <a:ext uri="{9D8B030D-6E8A-4147-A177-3AD203B41FA5}">
                      <a16:colId xmlns:a16="http://schemas.microsoft.com/office/drawing/2014/main" val="3612679342"/>
                    </a:ext>
                  </a:extLst>
                </a:gridCol>
                <a:gridCol w="1913934">
                  <a:extLst>
                    <a:ext uri="{9D8B030D-6E8A-4147-A177-3AD203B41FA5}">
                      <a16:colId xmlns:a16="http://schemas.microsoft.com/office/drawing/2014/main" val="3264422299"/>
                    </a:ext>
                  </a:extLst>
                </a:gridCol>
                <a:gridCol w="3305884">
                  <a:extLst>
                    <a:ext uri="{9D8B030D-6E8A-4147-A177-3AD203B41FA5}">
                      <a16:colId xmlns:a16="http://schemas.microsoft.com/office/drawing/2014/main" val="2590865755"/>
                    </a:ext>
                  </a:extLst>
                </a:gridCol>
                <a:gridCol w="3340684">
                  <a:extLst>
                    <a:ext uri="{9D8B030D-6E8A-4147-A177-3AD203B41FA5}">
                      <a16:colId xmlns:a16="http://schemas.microsoft.com/office/drawing/2014/main" val="1695370758"/>
                    </a:ext>
                  </a:extLst>
                </a:gridCol>
              </a:tblGrid>
              <a:tr h="1215962">
                <a:tc>
                  <a:txBody>
                    <a:bodyPr/>
                    <a:lstStyle/>
                    <a:p>
                      <a:pPr fontAlgn="t"/>
                      <a:br>
                        <a:rPr lang="es-AR" sz="2000" dirty="0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</a:br>
                      <a:endParaRPr lang="es-AR" sz="2000" dirty="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Cita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Referencia bibliográfica 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Referencias bibliográficas/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Bibliografía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53888"/>
                  </a:ext>
                </a:extLst>
              </a:tr>
              <a:tr h="935524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 dirty="0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Ubicación</a:t>
                      </a:r>
                      <a:endParaRPr lang="es-AR" sz="2000" dirty="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Dentro del texto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  <a:p>
                      <a:pPr fontAlgn="t"/>
                      <a:br>
                        <a:rPr lang="es-AR" sz="1800" dirty="0">
                          <a:effectLst/>
                          <a:latin typeface="+mn-lt"/>
                        </a:rPr>
                      </a:b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Fuera del texto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Al final del texto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8736773"/>
                  </a:ext>
                </a:extLst>
              </a:tr>
              <a:tr h="121596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 dirty="0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Descripción</a:t>
                      </a:r>
                      <a:endParaRPr lang="es-AR" sz="2000" dirty="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Breve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Breve.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Conjunto de datos para</a:t>
                      </a: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identificar un documento.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Completa.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Conjunto de referencias </a:t>
                      </a:r>
                      <a:r>
                        <a:rPr lang="es-AR" sz="18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bibliográficas para identificar a varios documentos.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3223844"/>
                  </a:ext>
                </a:extLst>
              </a:tr>
              <a:tr h="650878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Identificación</a:t>
                      </a:r>
                      <a:endParaRPr lang="es-AR" sz="200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br>
                        <a:rPr lang="es-AR" sz="1800" dirty="0">
                          <a:effectLst/>
                          <a:latin typeface="+mn-lt"/>
                        </a:rPr>
                      </a:b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Identifica un documento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Identifica varios documentos (listado)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6652959"/>
                  </a:ext>
                </a:extLst>
              </a:tr>
              <a:tr h="121596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000" b="1" i="0" u="none" strike="noStrike" dirty="0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  <a:t>Objetivo</a:t>
                      </a:r>
                      <a:endParaRPr lang="es-AR" sz="2000" dirty="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Mencionar en forma breve  una fuente de información.</a:t>
                      </a:r>
                      <a:endParaRPr lang="es-AR" sz="180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Identificar y localizar una unidad bibliográfica mediante la descripción de sus datos.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Listar la totalidad de las fuentes consultadas para poder identificarlas y localizarlas.</a:t>
                      </a:r>
                      <a:endParaRPr lang="es-AR" sz="1800" dirty="0"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72075974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731244F-EE97-4BA1-BBDC-62CFAB0E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115" y="953339"/>
            <a:ext cx="3202876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kumimoji="0" lang="es-AR" altLang="es-AR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205802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7EF664C-2E28-479D-A502-81BA30CA37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527449"/>
              </p:ext>
            </p:extLst>
          </p:nvPr>
        </p:nvGraphicFramePr>
        <p:xfrm>
          <a:off x="991851" y="1306286"/>
          <a:ext cx="10474436" cy="1363458"/>
        </p:xfrm>
        <a:graphic>
          <a:graphicData uri="http://schemas.openxmlformats.org/drawingml/2006/table">
            <a:tbl>
              <a:tblPr/>
              <a:tblGrid>
                <a:gridCol w="1913934">
                  <a:extLst>
                    <a:ext uri="{9D8B030D-6E8A-4147-A177-3AD203B41FA5}">
                      <a16:colId xmlns:a16="http://schemas.microsoft.com/office/drawing/2014/main" val="3612679342"/>
                    </a:ext>
                  </a:extLst>
                </a:gridCol>
                <a:gridCol w="1913934">
                  <a:extLst>
                    <a:ext uri="{9D8B030D-6E8A-4147-A177-3AD203B41FA5}">
                      <a16:colId xmlns:a16="http://schemas.microsoft.com/office/drawing/2014/main" val="3264422299"/>
                    </a:ext>
                  </a:extLst>
                </a:gridCol>
                <a:gridCol w="3305884">
                  <a:extLst>
                    <a:ext uri="{9D8B030D-6E8A-4147-A177-3AD203B41FA5}">
                      <a16:colId xmlns:a16="http://schemas.microsoft.com/office/drawing/2014/main" val="2590865755"/>
                    </a:ext>
                  </a:extLst>
                </a:gridCol>
                <a:gridCol w="3340684">
                  <a:extLst>
                    <a:ext uri="{9D8B030D-6E8A-4147-A177-3AD203B41FA5}">
                      <a16:colId xmlns:a16="http://schemas.microsoft.com/office/drawing/2014/main" val="1695370758"/>
                    </a:ext>
                  </a:extLst>
                </a:gridCol>
              </a:tblGrid>
              <a:tr h="1215962">
                <a:tc>
                  <a:txBody>
                    <a:bodyPr/>
                    <a:lstStyle/>
                    <a:p>
                      <a:pPr fontAlgn="t"/>
                      <a:br>
                        <a:rPr lang="es-AR" sz="2000" dirty="0">
                          <a:solidFill>
                            <a:srgbClr val="D24726"/>
                          </a:solidFill>
                          <a:effectLst/>
                          <a:latin typeface="+mn-lt"/>
                        </a:rPr>
                      </a:br>
                      <a:endParaRPr lang="es-AR" sz="2000" dirty="0">
                        <a:solidFill>
                          <a:srgbClr val="D24726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Cita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Referencia bibliográfica 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Referencias bibliográficas/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Bibliografía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41649" marR="41649" marT="41649" marB="41649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5053888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5731244F-EE97-4BA1-BBDC-62CFAB0E5A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4115" y="953339"/>
            <a:ext cx="32028764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2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+mn-lt"/>
              </a:rPr>
            </a:br>
            <a:endParaRPr kumimoji="0" lang="es-AR" altLang="es-AR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AR" altLang="es-AR" sz="2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+mn-lt"/>
            </a:endParaRPr>
          </a:p>
        </p:txBody>
      </p:sp>
      <p:graphicFrame>
        <p:nvGraphicFramePr>
          <p:cNvPr id="5" name="Tabla 4">
            <a:extLst>
              <a:ext uri="{FF2B5EF4-FFF2-40B4-BE49-F238E27FC236}">
                <a16:creationId xmlns:a16="http://schemas.microsoft.com/office/drawing/2014/main" id="{F0836016-507D-4E84-ACB6-22AC3FC3E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80051"/>
              </p:ext>
            </p:extLst>
          </p:nvPr>
        </p:nvGraphicFramePr>
        <p:xfrm>
          <a:off x="991851" y="2669744"/>
          <a:ext cx="10474436" cy="4121176"/>
        </p:xfrm>
        <a:graphic>
          <a:graphicData uri="http://schemas.openxmlformats.org/drawingml/2006/table">
            <a:tbl>
              <a:tblPr/>
              <a:tblGrid>
                <a:gridCol w="1913933">
                  <a:extLst>
                    <a:ext uri="{9D8B030D-6E8A-4147-A177-3AD203B41FA5}">
                      <a16:colId xmlns:a16="http://schemas.microsoft.com/office/drawing/2014/main" val="2255625677"/>
                    </a:ext>
                  </a:extLst>
                </a:gridCol>
                <a:gridCol w="1913933">
                  <a:extLst>
                    <a:ext uri="{9D8B030D-6E8A-4147-A177-3AD203B41FA5}">
                      <a16:colId xmlns:a16="http://schemas.microsoft.com/office/drawing/2014/main" val="3836054967"/>
                    </a:ext>
                  </a:extLst>
                </a:gridCol>
                <a:gridCol w="3305886">
                  <a:extLst>
                    <a:ext uri="{9D8B030D-6E8A-4147-A177-3AD203B41FA5}">
                      <a16:colId xmlns:a16="http://schemas.microsoft.com/office/drawing/2014/main" val="2182320478"/>
                    </a:ext>
                  </a:extLst>
                </a:gridCol>
                <a:gridCol w="3340684">
                  <a:extLst>
                    <a:ext uri="{9D8B030D-6E8A-4147-A177-3AD203B41FA5}">
                      <a16:colId xmlns:a16="http://schemas.microsoft.com/office/drawing/2014/main" val="588136104"/>
                    </a:ext>
                  </a:extLst>
                </a:gridCol>
              </a:tblGrid>
              <a:tr h="266200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Ejemplo según APA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</a:txBody>
                  <a:tcPr marL="48908" marR="48908" marT="48908" marB="489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Según </a:t>
                      </a:r>
                      <a:r>
                        <a:rPr lang="es-AR" sz="2400" b="0" i="0" u="none" strike="noStrike" dirty="0" err="1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Escotet</a:t>
                      </a: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+mn-lt"/>
                        </a:rPr>
                        <a:t> (2018)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</a:txBody>
                  <a:tcPr marL="48908" marR="48908" marT="48908" marB="489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Escotet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M.A., </a:t>
                      </a:r>
                      <a:r>
                        <a:rPr lang="es-A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Aiello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M.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y </a:t>
                      </a:r>
                      <a:r>
                        <a:rPr lang="es-A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Sheepsahnks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V.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(2010). </a:t>
                      </a: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actividad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científica en la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Universidad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Buenos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Aires: Universidad de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Palermo.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</a:txBody>
                  <a:tcPr marL="48908" marR="48908" marT="48908" marB="489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Escotet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M.A., </a:t>
                      </a:r>
                      <a:r>
                        <a:rPr lang="es-A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Aiello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M.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y </a:t>
                      </a:r>
                      <a:r>
                        <a:rPr lang="es-AR" sz="2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Sheepsahnks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, V.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(2010). </a:t>
                      </a: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 actividad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 científica en la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Universidad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Buenos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Aires: Universidad de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Palermo.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Feyerabend, P. (1987).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</a:t>
                      </a:r>
                      <a:r>
                        <a:rPr lang="es-AR" sz="2400" b="0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Adiós a la razón</a:t>
                      </a: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.     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Buenos Aires: Rei     </a:t>
                      </a:r>
                    </a:p>
                    <a:p>
                      <a:pPr indent="-457200"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   Argentina.</a:t>
                      </a:r>
                      <a:endParaRPr lang="es-AR" sz="2400" dirty="0">
                        <a:effectLst/>
                        <a:latin typeface="+mn-lt"/>
                      </a:endParaRPr>
                    </a:p>
                  </a:txBody>
                  <a:tcPr marL="48908" marR="48908" marT="48908" marB="48908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36754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784575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556014" y="2391044"/>
            <a:ext cx="9247423" cy="3893915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E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      DESCRIPCIÓN BIBLIOGRÁFICA</a:t>
            </a:r>
          </a:p>
          <a:p>
            <a:endParaRPr lang="es-ES" sz="28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  <a:p>
            <a:r>
              <a:rPr lang="es-ES" sz="2800" dirty="0">
                <a:solidFill>
                  <a:prstClr val="black">
                    <a:lumMod val="75000"/>
                    <a:lumOff val="25000"/>
                  </a:prstClr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                                  REFERENCIA BIBLIOGRÁFICA</a:t>
            </a: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830382" y="1809658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r>
                <a:rPr lang="es-ES" dirty="0">
                  <a:solidFill>
                    <a:schemeClr val="bg1"/>
                  </a:solidFill>
                  <a:latin typeface="Segoe UI Semibold" panose="020B0702040204020203" pitchFamily="34" charset="0"/>
                  <a:cs typeface="Segoe UI Semibold" panose="020B0702040204020203" pitchFamily="34" charset="0"/>
                </a:rPr>
                <a:t>4</a:t>
              </a: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1910913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CATALOGACIÓN</a:t>
            </a:r>
          </a:p>
        </p:txBody>
      </p:sp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Conceptualizaciones</a:t>
            </a:r>
          </a:p>
        </p:txBody>
      </p:sp>
      <p:sp>
        <p:nvSpPr>
          <p:cNvPr id="2" name="Flecha: hacia abajo 1">
            <a:extLst>
              <a:ext uri="{FF2B5EF4-FFF2-40B4-BE49-F238E27FC236}">
                <a16:creationId xmlns:a16="http://schemas.microsoft.com/office/drawing/2014/main" id="{CB7A1FF9-A7FA-4C33-8AC3-B6936A23DC1C}"/>
              </a:ext>
            </a:extLst>
          </p:cNvPr>
          <p:cNvSpPr/>
          <p:nvPr/>
        </p:nvSpPr>
        <p:spPr>
          <a:xfrm>
            <a:off x="2220686" y="2481943"/>
            <a:ext cx="740228" cy="947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A58F5E6F-B324-481B-979C-F638FBB51034}"/>
              </a:ext>
            </a:extLst>
          </p:cNvPr>
          <p:cNvSpPr/>
          <p:nvPr/>
        </p:nvSpPr>
        <p:spPr>
          <a:xfrm>
            <a:off x="3728808" y="4338001"/>
            <a:ext cx="740228" cy="947057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16635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ítulo 7">
            <a:extLst>
              <a:ext uri="{FF2B5EF4-FFF2-40B4-BE49-F238E27FC236}">
                <a16:creationId xmlns:a16="http://schemas.microsoft.com/office/drawing/2014/main" id="{B908D700-33EF-4BD2-B4C2-52C11D6EA4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1207" y="448056"/>
            <a:ext cx="7837602" cy="640080"/>
          </a:xfrm>
        </p:spPr>
        <p:txBody>
          <a:bodyPr rtlCol="0">
            <a:noAutofit/>
          </a:bodyPr>
          <a:lstStyle/>
          <a:p>
            <a:pPr rtl="0"/>
            <a:r>
              <a:rPr lang="es-ES" sz="3600" b="1" dirty="0">
                <a:solidFill>
                  <a:schemeClr val="accent1">
                    <a:lumMod val="75000"/>
                  </a:schemeClr>
                </a:solidFill>
                <a:latin typeface="Segoe UI Black" panose="020B0A02040204020203" pitchFamily="34" charset="0"/>
                <a:ea typeface="Segoe UI Black" panose="020B0A02040204020203" pitchFamily="34" charset="0"/>
                <a:cs typeface="Segoe UI Light" panose="020B0502040204020203" pitchFamily="34" charset="0"/>
              </a:rPr>
              <a:t>Estilo vs norma de citación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CD5502AF-86E0-4242-BB26-189B5E3C50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0399582"/>
              </p:ext>
            </p:extLst>
          </p:nvPr>
        </p:nvGraphicFramePr>
        <p:xfrm>
          <a:off x="806902" y="1356704"/>
          <a:ext cx="10578195" cy="5145542"/>
        </p:xfrm>
        <a:graphic>
          <a:graphicData uri="http://schemas.openxmlformats.org/drawingml/2006/table">
            <a:tbl>
              <a:tblPr/>
              <a:tblGrid>
                <a:gridCol w="2778127">
                  <a:extLst>
                    <a:ext uri="{9D8B030D-6E8A-4147-A177-3AD203B41FA5}">
                      <a16:colId xmlns:a16="http://schemas.microsoft.com/office/drawing/2014/main" val="4051915682"/>
                    </a:ext>
                  </a:extLst>
                </a:gridCol>
                <a:gridCol w="3831771">
                  <a:extLst>
                    <a:ext uri="{9D8B030D-6E8A-4147-A177-3AD203B41FA5}">
                      <a16:colId xmlns:a16="http://schemas.microsoft.com/office/drawing/2014/main" val="3064100901"/>
                    </a:ext>
                  </a:extLst>
                </a:gridCol>
                <a:gridCol w="3968297">
                  <a:extLst>
                    <a:ext uri="{9D8B030D-6E8A-4147-A177-3AD203B41FA5}">
                      <a16:colId xmlns:a16="http://schemas.microsoft.com/office/drawing/2014/main" val="3516851826"/>
                    </a:ext>
                  </a:extLst>
                </a:gridCol>
              </a:tblGrid>
              <a:tr h="1320936">
                <a:tc>
                  <a:txBody>
                    <a:bodyPr/>
                    <a:lstStyle/>
                    <a:p>
                      <a:pPr fontAlgn="t"/>
                      <a:br>
                        <a:rPr lang="es-AR" sz="2800" dirty="0">
                          <a:solidFill>
                            <a:srgbClr val="C00000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</a:br>
                      <a:endParaRPr lang="es-AR" sz="2800" dirty="0">
                        <a:solidFill>
                          <a:srgbClr val="C00000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Estilo de citación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800" b="1" i="0" u="none" strike="noStrike" dirty="0">
                          <a:solidFill>
                            <a:schemeClr val="bg1"/>
                          </a:solidFill>
                          <a:effectLst/>
                          <a:latin typeface="Segoe UI Black" panose="020B0A02040204020203" pitchFamily="34" charset="0"/>
                          <a:ea typeface="Segoe UI Black" panose="020B0A02040204020203" pitchFamily="34" charset="0"/>
                        </a:rPr>
                        <a:t>Norma de citación</a:t>
                      </a:r>
                      <a:endParaRPr lang="es-AR" sz="2800" dirty="0">
                        <a:solidFill>
                          <a:schemeClr val="bg1"/>
                        </a:solidFill>
                        <a:effectLst/>
                        <a:latin typeface="Segoe UI Black" panose="020B0A02040204020203" pitchFamily="34" charset="0"/>
                        <a:ea typeface="Segoe UI Black" panose="020B0A02040204020203" pitchFamily="34" charset="0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6FA8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0234044"/>
                  </a:ext>
                </a:extLst>
              </a:tr>
              <a:tr h="6012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Cobertura</a:t>
                      </a:r>
                      <a:endParaRPr lang="es-AR" sz="24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Disciplinar</a:t>
                      </a:r>
                      <a:endParaRPr lang="es-AR" sz="24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Multidisciplinar</a:t>
                      </a:r>
                      <a:endParaRPr lang="es-AR" sz="24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8654631"/>
                  </a:ext>
                </a:extLst>
              </a:tr>
              <a:tr h="95615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Emisión</a:t>
                      </a:r>
                      <a:endParaRPr lang="es-AR" sz="24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Organizaciones</a:t>
                      </a:r>
                      <a:endParaRPr lang="es-AR" sz="2400" dirty="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Organismos de normalización</a:t>
                      </a:r>
                      <a:endParaRPr lang="es-AR" sz="24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17353684"/>
                  </a:ext>
                </a:extLst>
              </a:tr>
              <a:tr h="601292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Tipo</a:t>
                      </a:r>
                      <a:endParaRPr lang="es-AR" sz="240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Norma de hecho</a:t>
                      </a:r>
                      <a:endParaRPr lang="es-AR" sz="24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Norma de derecho</a:t>
                      </a:r>
                      <a:endParaRPr lang="es-AR" sz="24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02011561"/>
                  </a:ext>
                </a:extLst>
              </a:tr>
              <a:tr h="1665871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1" i="0" u="none" strike="noStrike" dirty="0"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Incluye</a:t>
                      </a:r>
                      <a:endParaRPr lang="es-AR" sz="2400" dirty="0">
                        <a:solidFill>
                          <a:srgbClr val="C00000"/>
                        </a:solidFill>
                        <a:effectLst/>
                        <a:latin typeface="+mn-lt"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Gramática, ortografía, citas, referencias bibliográficas, etc,</a:t>
                      </a:r>
                      <a:endParaRPr lang="es-AR" sz="240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AR" sz="2400" b="0" i="0" u="none" strike="noStrike" dirty="0">
                          <a:solidFill>
                            <a:srgbClr val="202124"/>
                          </a:solidFill>
                          <a:effectLst/>
                          <a:latin typeface="Times New Roman" panose="02020603050405020304" pitchFamily="18" charset="0"/>
                        </a:rPr>
                        <a:t>Sólo comprende indicaciones de cómo citar bibliografía y hacer referencias bibliográficas</a:t>
                      </a:r>
                      <a:endParaRPr lang="es-AR" sz="2400" dirty="0">
                        <a:effectLst/>
                      </a:endParaRPr>
                    </a:p>
                  </a:txBody>
                  <a:tcPr marL="48933" marR="48933" marT="48933" marB="48933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7444423"/>
                  </a:ext>
                </a:extLst>
              </a:tr>
            </a:tbl>
          </a:graphicData>
        </a:graphic>
      </p:graphicFrame>
      <p:sp>
        <p:nvSpPr>
          <p:cNvPr id="3" name="Rectangle 1">
            <a:extLst>
              <a:ext uri="{FF2B5EF4-FFF2-40B4-BE49-F238E27FC236}">
                <a16:creationId xmlns:a16="http://schemas.microsoft.com/office/drawing/2014/main" id="{2F52D5FB-2345-470E-B989-8A068F5A40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2401888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s-AR" altLang="es-AR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s-AR" altLang="es-AR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79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contenido 4"/>
          <p:cNvSpPr>
            <a:spLocks noGrp="1"/>
          </p:cNvSpPr>
          <p:nvPr>
            <p:ph sz="half" idx="4294967295"/>
          </p:nvPr>
        </p:nvSpPr>
        <p:spPr>
          <a:xfrm>
            <a:off x="1016000" y="1303492"/>
            <a:ext cx="10697029" cy="5334000"/>
          </a:xfrm>
          <a:ln w="28575">
            <a:solidFill>
              <a:schemeClr val="accent1">
                <a:lumMod val="75000"/>
              </a:schemeClr>
            </a:solidFill>
          </a:ln>
        </p:spPr>
        <p:txBody>
          <a:bodyPr vert="horz" lIns="91440" tIns="45720" rIns="91440" bIns="45720" rtlCol="0">
            <a:noAutofit/>
          </a:bodyPr>
          <a:lstStyle/>
          <a:p>
            <a:pPr marL="342900" indent="-342900" fontAlgn="base"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2000" b="1" dirty="0"/>
              <a:t>ISO 690:2010</a:t>
            </a:r>
            <a:r>
              <a:rPr lang="es-AR" sz="2000" dirty="0"/>
              <a:t>. Information and documentation -- Guidelines for bibliographic references and citations to information resources </a:t>
            </a:r>
            <a:r>
              <a:rPr lang="es-AR" sz="2000" dirty="0">
                <a:solidFill>
                  <a:srgbClr val="0070C0"/>
                </a:solidFill>
              </a:rPr>
              <a:t>(multidisciplinar)</a:t>
            </a:r>
          </a:p>
          <a:p>
            <a:pPr marL="342900" indent="-342900" fontAlgn="base"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2000" b="1" dirty="0"/>
              <a:t>ANSI/NISO Z39.29-2005 </a:t>
            </a:r>
            <a:r>
              <a:rPr lang="es-AR" sz="2000" dirty="0"/>
              <a:t>(R2010) Bibliographic references </a:t>
            </a:r>
            <a:r>
              <a:rPr lang="es-AR" sz="2000" dirty="0">
                <a:solidFill>
                  <a:srgbClr val="0070C0"/>
                </a:solidFill>
              </a:rPr>
              <a:t>(multidisciplinar)</a:t>
            </a:r>
          </a:p>
          <a:p>
            <a:pPr marL="342900" indent="-342900" fontAlgn="base"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2000" b="1" dirty="0"/>
              <a:t>IRAM 32053-1:1995</a:t>
            </a:r>
            <a:r>
              <a:rPr lang="es-AR" sz="2000" dirty="0"/>
              <a:t>. Documentación. Referencias bibliográficas. Contenido, forma y estructura. </a:t>
            </a:r>
            <a:r>
              <a:rPr lang="es-AR" sz="2000" dirty="0">
                <a:solidFill>
                  <a:srgbClr val="0070C0"/>
                </a:solidFill>
              </a:rPr>
              <a:t>(multidisciplinar)</a:t>
            </a:r>
          </a:p>
          <a:p>
            <a:pPr marL="342900" indent="-342900" fontAlgn="base"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2000" b="1" dirty="0"/>
              <a:t>IRAM 32053-2:2001</a:t>
            </a:r>
            <a:r>
              <a:rPr lang="es-AR" sz="2000" dirty="0"/>
              <a:t>. Documentación. Referencias bibliográficas. Parte 2: Documentos electrónicos o parte de ellos </a:t>
            </a:r>
            <a:r>
              <a:rPr lang="es-AR" sz="2000" dirty="0">
                <a:solidFill>
                  <a:srgbClr val="0070C0"/>
                </a:solidFill>
              </a:rPr>
              <a:t>(multidisciplinar)</a:t>
            </a:r>
          </a:p>
          <a:p>
            <a:pPr marL="342900" indent="-342900" fontAlgn="base">
              <a:buClr>
                <a:srgbClr val="0070C0"/>
              </a:buClr>
              <a:buSzPct val="115000"/>
              <a:buFont typeface="Calibri" panose="020F0502020204030204" pitchFamily="34" charset="0"/>
              <a:buChar char="↘"/>
            </a:pPr>
            <a:r>
              <a:rPr lang="es-AR" sz="2000" b="1" dirty="0"/>
              <a:t>UNE-ISO 690:2013 </a:t>
            </a:r>
            <a:r>
              <a:rPr lang="es-AR" sz="2000" dirty="0"/>
              <a:t>(equivalente a la ISO 690:2010). Directrices para la redacción de referencias bibliográficas y de citas de recursos de información </a:t>
            </a:r>
            <a:r>
              <a:rPr lang="es-AR" sz="2000" dirty="0">
                <a:solidFill>
                  <a:srgbClr val="0070C0"/>
                </a:solidFill>
              </a:rPr>
              <a:t>(multidisciplinar)</a:t>
            </a:r>
          </a:p>
          <a:p>
            <a:pPr>
              <a:buClr>
                <a:srgbClr val="0070C0"/>
              </a:buClr>
              <a:buSzPct val="115000"/>
            </a:pPr>
            <a:br>
              <a:rPr lang="es-AR" sz="2000" dirty="0"/>
            </a:br>
            <a:endParaRPr lang="es-ES" sz="2000" dirty="0">
              <a:solidFill>
                <a:prstClr val="black">
                  <a:lumMod val="75000"/>
                  <a:lumOff val="25000"/>
                </a:prstClr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grpSp>
        <p:nvGrpSpPr>
          <p:cNvPr id="33" name="Grupo 32" descr="Círculo pequeño con el número 1 en su interior para indicar que se encuentra en el paso 1"/>
          <p:cNvGrpSpPr/>
          <p:nvPr/>
        </p:nvGrpSpPr>
        <p:grpSpPr bwMode="blackWhite">
          <a:xfrm>
            <a:off x="662928" y="543652"/>
            <a:ext cx="725633" cy="532789"/>
            <a:chOff x="6953426" y="711274"/>
            <a:chExt cx="558179" cy="409838"/>
          </a:xfrm>
        </p:grpSpPr>
        <p:sp>
          <p:nvSpPr>
            <p:cNvPr id="34" name="Elipse 33" descr="Círculo pequeño"/>
            <p:cNvSpPr/>
            <p:nvPr/>
          </p:nvSpPr>
          <p:spPr bwMode="blackWhite">
            <a:xfrm>
              <a:off x="7025069" y="711274"/>
              <a:ext cx="409838" cy="409838"/>
            </a:xfrm>
            <a:prstGeom prst="ellipse">
              <a:avLst/>
            </a:prstGeom>
            <a:solidFill>
              <a:srgbClr val="D2472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es-ES" dirty="0"/>
            </a:p>
          </p:txBody>
        </p:sp>
        <p:sp>
          <p:nvSpPr>
            <p:cNvPr id="35" name="Cuadro de texto 34" descr="Número 1"/>
            <p:cNvSpPr txBox="1"/>
            <p:nvPr/>
          </p:nvSpPr>
          <p:spPr bwMode="blackWhite">
            <a:xfrm>
              <a:off x="6953426" y="727564"/>
              <a:ext cx="558179" cy="28410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rtl="0"/>
              <a:endParaRPr lang="es-ES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</p:grpSp>
      <p:sp>
        <p:nvSpPr>
          <p:cNvPr id="42" name="Marcador de posición de contenido 17"/>
          <p:cNvSpPr txBox="1">
            <a:spLocks/>
          </p:cNvSpPr>
          <p:nvPr/>
        </p:nvSpPr>
        <p:spPr>
          <a:xfrm>
            <a:off x="1388561" y="707805"/>
            <a:ext cx="9076239" cy="45271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ts val="1800"/>
              </a:lnSpc>
              <a:spcBef>
                <a:spcPts val="100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lang="en-US"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ct val="300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2000"/>
              </a:spcAft>
              <a:buNone/>
            </a:pPr>
            <a:r>
              <a:rPr lang="es-ES" sz="2800" b="1" dirty="0">
                <a:solidFill>
                  <a:srgbClr val="D24726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NORMAS</a:t>
            </a:r>
          </a:p>
        </p:txBody>
      </p:sp>
    </p:spTree>
    <p:extLst>
      <p:ext uri="{BB962C8B-B14F-4D97-AF65-F5344CB8AC3E}">
        <p14:creationId xmlns:p14="http://schemas.microsoft.com/office/powerpoint/2010/main" val="349262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WelcomeDoc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Segoe UI">
      <a:majorFont>
        <a:latin typeface="Segoe UI Light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5684359_TF10001108" id="{E45BA379-5451-4E7E-AF8D-0178BB605BD1}" vid="{EEAD89F9-0B44-4222-AEAA-D6EE22DDF343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Le damos la bienvenida a PowerPoint</Template>
  <TotalTime>1619</TotalTime>
  <Words>1508</Words>
  <Application>Microsoft Office PowerPoint</Application>
  <PresentationFormat>Panorámica</PresentationFormat>
  <Paragraphs>306</Paragraphs>
  <Slides>24</Slides>
  <Notes>23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24</vt:i4>
      </vt:variant>
    </vt:vector>
  </HeadingPairs>
  <TitlesOfParts>
    <vt:vector size="33" baseType="lpstr">
      <vt:lpstr>Arial</vt:lpstr>
      <vt:lpstr>Calibri</vt:lpstr>
      <vt:lpstr>Segoe UI</vt:lpstr>
      <vt:lpstr>Segoe UI Black</vt:lpstr>
      <vt:lpstr>Segoe UI Light</vt:lpstr>
      <vt:lpstr>Segoe UI Semibold</vt:lpstr>
      <vt:lpstr>Times New Roman</vt:lpstr>
      <vt:lpstr>Wingdings 2</vt:lpstr>
      <vt:lpstr>WelcomeDoc</vt:lpstr>
      <vt:lpstr>Estilos y normas de citas y referencias bibliográficas vs. normas de catalogación: </vt:lpstr>
      <vt:lpstr>Conceptualizaciones</vt:lpstr>
      <vt:lpstr>Conceptualizaciones</vt:lpstr>
      <vt:lpstr>Conceptualizaciones</vt:lpstr>
      <vt:lpstr>Conceptualizaciones</vt:lpstr>
      <vt:lpstr>Conceptualizaciones</vt:lpstr>
      <vt:lpstr>Conceptualizaciones</vt:lpstr>
      <vt:lpstr>Estilo vs norma de citación</vt:lpstr>
      <vt:lpstr>Presentación de PowerPoint</vt:lpstr>
      <vt:lpstr>Presentación de PowerPoint</vt:lpstr>
      <vt:lpstr>Conceptualizaciones</vt:lpstr>
      <vt:lpstr>Conceptualizaciones</vt:lpstr>
      <vt:lpstr>Estilos/normas de citación vs normas catalogación</vt:lpstr>
      <vt:lpstr>Usuario - biblioteca</vt:lpstr>
      <vt:lpstr>Referencia de artículo según distintos estilos</vt:lpstr>
      <vt:lpstr>Norma de catalogación vs APA: referencia de libro</vt:lpstr>
      <vt:lpstr>Citación de un trabajo con 11 autores</vt:lpstr>
      <vt:lpstr>Citación de un trabajo con 11 autores</vt:lpstr>
      <vt:lpstr>Consideraciones finales</vt:lpstr>
      <vt:lpstr>Consideraciones finales</vt:lpstr>
      <vt:lpstr>Preguntas para la reflexión</vt:lpstr>
      <vt:lpstr>Preguntas para la reflexión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damos la bienvenida a PowerPoint</dc:title>
  <dc:creator>Usuario</dc:creator>
  <cp:keywords/>
  <cp:lastModifiedBy>Usuario</cp:lastModifiedBy>
  <cp:revision>45</cp:revision>
  <dcterms:created xsi:type="dcterms:W3CDTF">2019-09-28T23:27:47Z</dcterms:created>
  <dcterms:modified xsi:type="dcterms:W3CDTF">2019-09-30T13:30:03Z</dcterms:modified>
  <cp:version/>
</cp:coreProperties>
</file>